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 id="2147483693" r:id="rId3"/>
  </p:sldMasterIdLst>
  <p:notesMasterIdLst>
    <p:notesMasterId r:id="rId38"/>
  </p:notesMasterIdLst>
  <p:sldIdLst>
    <p:sldId id="300" r:id="rId4"/>
    <p:sldId id="323" r:id="rId5"/>
    <p:sldId id="302" r:id="rId6"/>
    <p:sldId id="259" r:id="rId7"/>
    <p:sldId id="2009" r:id="rId8"/>
    <p:sldId id="303" r:id="rId9"/>
    <p:sldId id="2010" r:id="rId10"/>
    <p:sldId id="304" r:id="rId11"/>
    <p:sldId id="305" r:id="rId12"/>
    <p:sldId id="320" r:id="rId13"/>
    <p:sldId id="322" r:id="rId14"/>
    <p:sldId id="321" r:id="rId15"/>
    <p:sldId id="317" r:id="rId16"/>
    <p:sldId id="316" r:id="rId17"/>
    <p:sldId id="2014" r:id="rId18"/>
    <p:sldId id="2015" r:id="rId19"/>
    <p:sldId id="2012" r:id="rId20"/>
    <p:sldId id="2002" r:id="rId21"/>
    <p:sldId id="2016" r:id="rId22"/>
    <p:sldId id="2017" r:id="rId23"/>
    <p:sldId id="2018" r:id="rId24"/>
    <p:sldId id="2011" r:id="rId25"/>
    <p:sldId id="2019" r:id="rId26"/>
    <p:sldId id="2020" r:id="rId27"/>
    <p:sldId id="2021" r:id="rId28"/>
    <p:sldId id="2022" r:id="rId29"/>
    <p:sldId id="319" r:id="rId30"/>
    <p:sldId id="1869" r:id="rId31"/>
    <p:sldId id="2008" r:id="rId32"/>
    <p:sldId id="2023" r:id="rId33"/>
    <p:sldId id="2024" r:id="rId34"/>
    <p:sldId id="2025" r:id="rId35"/>
    <p:sldId id="318" r:id="rId36"/>
    <p:sldId id="315"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159153-6972-4091-9728-9592CD7B1E22}" v="1" dt="2018-06-29T19:57:36.034"/>
    <p1510:client id="{738DBAC3-60A1-4913-A600-E1113DEB827D}" v="37" dt="2018-05-10T17:30:28.0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81" autoAdjust="0"/>
    <p:restoredTop sz="63673" autoAdjust="0"/>
  </p:normalViewPr>
  <p:slideViewPr>
    <p:cSldViewPr snapToGrid="0">
      <p:cViewPr varScale="1">
        <p:scale>
          <a:sx n="60" d="100"/>
          <a:sy n="60" d="100"/>
        </p:scale>
        <p:origin x="858" y="4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presProps" Target="presProps.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microsoft.com/office/2015/10/relationships/revisionInfo" Target="revisionInfo.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notesMaster" Target="notesMasters/notesMaster1.xml"/></Relationships>
</file>

<file path=ppt/media/image1.png>
</file>

<file path=ppt/media/image10.png>
</file>

<file path=ppt/media/image11.jp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svg>
</file>

<file path=ppt/media/image39.png>
</file>

<file path=ppt/media/image40.png>
</file>

<file path=ppt/media/image41.png>
</file>

<file path=ppt/media/image42.png>
</file>

<file path=ppt/media/image5.png>
</file>

<file path=ppt/media/image6.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6/21/2020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endParaRPr lang="en-US" sz="1200" kern="1200" dirty="0">
              <a:solidFill>
                <a:schemeClr val="tx1"/>
              </a:solidFill>
              <a:effectLst/>
              <a:latin typeface="Segoe UI" panose="020B0502040204020203" pitchFamily="34" charset="0"/>
              <a:ea typeface="+mn-ea"/>
              <a:cs typeface="Segoe UI" panose="020B0502040204020203" pitchFamily="34" charset="0"/>
            </a:endParaRPr>
          </a:p>
          <a:p>
            <a:r>
              <a:rPr lang="en-US" sz="120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endParaRPr lang="en-US" sz="1200" kern="1200" dirty="0">
              <a:solidFill>
                <a:schemeClr val="tx1"/>
              </a:solidFill>
              <a:effectLst/>
              <a:latin typeface="Segoe UI" panose="020B0502040204020203" pitchFamily="34" charset="0"/>
              <a:ea typeface="+mn-ea"/>
              <a:cs typeface="Segoe UI" panose="020B0502040204020203" pitchFamily="34" charset="0"/>
            </a:endParaRPr>
          </a:p>
          <a:p>
            <a:r>
              <a:rPr lang="en-US" sz="120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200" kern="1200" dirty="0">
                <a:solidFill>
                  <a:schemeClr val="tx1"/>
                </a:solidFill>
                <a:effectLst/>
                <a:latin typeface="Segoe UI" panose="020B0502040204020203" pitchFamily="34" charset="0"/>
                <a:ea typeface="+mn-ea"/>
                <a:cs typeface="Segoe UI" panose="020B0502040204020203" pitchFamily="34" charset="0"/>
              </a:rPr>
              <a:t>© 2018 Microsoft Corporation. All rights reserved. Microsoft and the trademarks listed at </a:t>
            </a:r>
            <a:r>
              <a:rPr lang="en-US" sz="1200"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120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1" kern="1200" dirty="0">
                <a:solidFill>
                  <a:schemeClr val="tx1"/>
                </a:solidFill>
                <a:effectLst/>
                <a:latin typeface="+mn-lt"/>
                <a:ea typeface="+mn-ea"/>
                <a:cs typeface="+mn-cs"/>
              </a:rPr>
              <a:t>The preferred solution is just one of many viable options.</a:t>
            </a:r>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Cost minimization</a:t>
            </a:r>
          </a:p>
          <a:p>
            <a:pPr marL="628650" lvl="1" indent="-171450">
              <a:buFont typeface="Arial" panose="020B0604020202020204" pitchFamily="34" charset="0"/>
              <a:buChar char="•"/>
            </a:pPr>
            <a:r>
              <a:rPr lang="en-US" dirty="0"/>
              <a:t>Azure Hybrid Benefit</a:t>
            </a:r>
          </a:p>
          <a:p>
            <a:pPr marL="628650" lvl="1" indent="-171450">
              <a:buFont typeface="Arial" panose="020B0604020202020204" pitchFamily="34" charset="0"/>
              <a:buChar char="•"/>
            </a:pPr>
            <a:r>
              <a:rPr lang="en-US" dirty="0"/>
              <a:t>Reserved capacity payments</a:t>
            </a:r>
          </a:p>
          <a:p>
            <a:pPr marL="628650" lvl="1" indent="-171450">
              <a:buFont typeface="Arial" panose="020B0604020202020204" pitchFamily="34" charset="0"/>
              <a:buChar char="•"/>
            </a:pPr>
            <a:r>
              <a:rPr lang="en-US" dirty="0"/>
              <a:t>DMS</a:t>
            </a:r>
          </a:p>
          <a:p>
            <a:pPr marL="171450" lvl="0" indent="-171450">
              <a:buFont typeface="Arial" panose="020B0604020202020204" pitchFamily="34" charset="0"/>
              <a:buChar char="•"/>
            </a:pPr>
            <a:r>
              <a:rPr lang="en-US" dirty="0"/>
              <a:t>Three-month timeframe</a:t>
            </a:r>
          </a:p>
          <a:p>
            <a:pPr marL="628650" lvl="1" indent="-171450">
              <a:buFont typeface="Arial" panose="020B0604020202020204" pitchFamily="34" charset="0"/>
              <a:buChar char="•"/>
            </a:pPr>
            <a:r>
              <a:rPr lang="en-US" dirty="0"/>
              <a:t>DMS</a:t>
            </a:r>
          </a:p>
          <a:p>
            <a:pPr marL="628650" lvl="1" indent="-171450">
              <a:buFont typeface="Arial" panose="020B0604020202020204" pitchFamily="34" charset="0"/>
              <a:buChar char="•"/>
            </a:pPr>
            <a:r>
              <a:rPr lang="en-US" dirty="0"/>
              <a:t>ASR</a:t>
            </a:r>
          </a:p>
          <a:p>
            <a:pPr marL="628650" lvl="1" indent="-171450">
              <a:buFont typeface="Arial" panose="020B0604020202020204" pitchFamily="34" charset="0"/>
              <a:buChar char="•"/>
            </a:pPr>
            <a:r>
              <a:rPr lang="en-US" dirty="0"/>
              <a:t>Partner engagement</a:t>
            </a:r>
          </a:p>
          <a:p>
            <a:pPr marL="628650" lvl="1" indent="-171450">
              <a:buFont typeface="Arial" panose="020B0604020202020204" pitchFamily="34" charset="0"/>
              <a:buChar char="•"/>
            </a:pPr>
            <a:r>
              <a:rPr lang="en-US" dirty="0"/>
              <a:t>Dedicated resources</a:t>
            </a:r>
          </a:p>
          <a:p>
            <a:pPr marL="628650" lvl="1" indent="-171450">
              <a:buFont typeface="Arial" panose="020B0604020202020204" pitchFamily="34" charset="0"/>
              <a:buChar char="•"/>
            </a:pPr>
            <a:endParaRPr lang="en-US" dirty="0"/>
          </a:p>
          <a:p>
            <a:pPr marL="628650" lvl="1"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2118129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Gaming services and authentication VMs for 1 game</a:t>
            </a:r>
          </a:p>
          <a:p>
            <a:pPr marL="171450" lvl="0" indent="-171450">
              <a:buFont typeface="Arial" panose="020B0604020202020204" pitchFamily="34" charset="0"/>
              <a:buChar char="•"/>
            </a:pPr>
            <a:r>
              <a:rPr lang="en-US" dirty="0"/>
              <a:t>Gaming and auth databases</a:t>
            </a:r>
          </a:p>
          <a:p>
            <a:pPr marL="628650" lvl="1" indent="-171450">
              <a:buFont typeface="Arial" panose="020B0604020202020204" pitchFamily="34" charset="0"/>
              <a:buChar char="•"/>
            </a:pPr>
            <a:r>
              <a:rPr lang="en-US" dirty="0"/>
              <a:t>SQL MI Business critical for games, and GP for auth</a:t>
            </a:r>
          </a:p>
          <a:p>
            <a:pPr marL="171450" lvl="0" indent="-171450">
              <a:buFont typeface="Arial" panose="020B0604020202020204" pitchFamily="34" charset="0"/>
              <a:buChar char="•"/>
            </a:pPr>
            <a:r>
              <a:rPr lang="en-US" dirty="0"/>
              <a:t>Data warehouse</a:t>
            </a:r>
          </a:p>
          <a:p>
            <a:pPr marL="628650" lvl="1" indent="-171450">
              <a:buFont typeface="Arial" panose="020B0604020202020204" pitchFamily="34" charset="0"/>
              <a:buChar char="•"/>
            </a:pPr>
            <a:r>
              <a:rPr lang="en-US" dirty="0"/>
              <a:t>SQL DB Hyperscale</a:t>
            </a:r>
          </a:p>
          <a:p>
            <a:pPr marL="628650" lvl="1" indent="-171450">
              <a:buFont typeface="Arial" panose="020B0604020202020204" pitchFamily="34" charset="0"/>
              <a:buChar char="•"/>
            </a:pPr>
            <a:r>
              <a:rPr lang="en-US" dirty="0"/>
              <a:t>ADF to replace SSIS packages</a:t>
            </a:r>
          </a:p>
          <a:p>
            <a:pPr marL="171450" lvl="0" indent="-171450">
              <a:buFont typeface="Arial" panose="020B0604020202020204" pitchFamily="34" charset="0"/>
              <a:buChar char="•"/>
            </a:pPr>
            <a:r>
              <a:rPr lang="en-US" dirty="0"/>
              <a:t>Reports</a:t>
            </a:r>
          </a:p>
          <a:p>
            <a:pPr marL="628650" lvl="1" indent="-171450">
              <a:buFont typeface="Arial" panose="020B0604020202020204" pitchFamily="34" charset="0"/>
              <a:buChar char="•"/>
            </a:pPr>
            <a:r>
              <a:rPr lang="en-US" dirty="0"/>
              <a:t>Azure Analysis Services</a:t>
            </a:r>
          </a:p>
          <a:p>
            <a:pPr marL="628650" lvl="1" indent="-171450">
              <a:buFont typeface="Arial" panose="020B0604020202020204" pitchFamily="34" charset="0"/>
              <a:buChar char="•"/>
            </a:pPr>
            <a:r>
              <a:rPr lang="en-US" dirty="0"/>
              <a:t>Power BI</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25889126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3250695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Managed instance is a deployment option of Azure SQL Database that provides near 100% compatibility with the latest SQL Server on-premises (Enterprise Edition) Database Engine.</a:t>
            </a:r>
          </a:p>
          <a:p>
            <a:pPr marL="171450" indent="-171450">
              <a:buFont typeface="Arial" panose="020B0604020202020204" pitchFamily="34" charset="0"/>
              <a:buChar char="•"/>
            </a:pPr>
            <a:r>
              <a:rPr lang="en-US" dirty="0"/>
              <a:t>Provides a native virtual network (VNet) implementation that addresses common security concerns, and a business model favorable for on-premises SQL Server customers.</a:t>
            </a:r>
          </a:p>
          <a:p>
            <a:pPr marL="171450" indent="-171450">
              <a:buFont typeface="Arial" panose="020B0604020202020204" pitchFamily="34" charset="0"/>
              <a:buChar char="•"/>
            </a:pPr>
            <a:r>
              <a:rPr lang="en-US" dirty="0"/>
              <a:t>The managed instance deployment model allows existing SQL Server customers to lift and shift their on-premises applications to the cloud with minimal application and database changes.</a:t>
            </a:r>
          </a:p>
          <a:p>
            <a:pPr marL="171450" indent="-171450">
              <a:buFont typeface="Arial" panose="020B0604020202020204" pitchFamily="34" charset="0"/>
              <a:buChar char="•"/>
            </a:pPr>
            <a:r>
              <a:rPr lang="en-US" dirty="0"/>
              <a:t>At the same time, the managed instance deployment option preserves all PaaS capabilities (automatic patching and version updates, automated backups, high-availability ), that drastically reduces management overhead and TCO.</a:t>
            </a:r>
          </a:p>
          <a:p>
            <a:pPr marL="171450" indent="-171450">
              <a:buFont typeface="Arial" panose="020B0604020202020204" pitchFamily="34" charset="0"/>
              <a:buChar char="•"/>
            </a:pPr>
            <a:r>
              <a:rPr lang="en-US" dirty="0"/>
              <a:t>Adds features that are not available in Azure SQL Database, such as cross-database queries, linked servers, CLR modules, and Service Broker.</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6/21/2020 11:50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7738497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*Pre-migration*</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**Discover**</a:t>
            </a:r>
            <a:r>
              <a:rPr lang="en-US" sz="1200" b="0" kern="1200" dirty="0">
                <a:solidFill>
                  <a:schemeClr val="tx1"/>
                </a:solidFill>
                <a:effectLst/>
                <a:latin typeface="+mn-lt"/>
                <a:ea typeface="+mn-ea"/>
                <a:cs typeface="+mn-cs"/>
              </a:rPr>
              <a:t>: Inventory your source database assets and perform an application stack discovery.</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**Assess**</a:t>
            </a:r>
            <a:r>
              <a:rPr lang="en-US" sz="1200" b="0" kern="1200" dirty="0">
                <a:solidFill>
                  <a:schemeClr val="tx1"/>
                </a:solidFill>
                <a:effectLst/>
                <a:latin typeface="+mn-lt"/>
                <a:ea typeface="+mn-ea"/>
                <a:cs typeface="+mn-cs"/>
              </a:rPr>
              <a:t>: Assess source workloads and fix recommendations.</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**Convert**</a:t>
            </a:r>
            <a:r>
              <a:rPr lang="en-US" sz="1200" b="0" kern="1200" dirty="0">
                <a:solidFill>
                  <a:schemeClr val="tx1"/>
                </a:solidFill>
                <a:effectLst/>
                <a:latin typeface="+mn-lt"/>
                <a:ea typeface="+mn-ea"/>
                <a:cs typeface="+mn-cs"/>
              </a:rPr>
              <a:t>: Convert the source schema to work in the target environment. This is only relevant for heterogeneous migrations.</a:t>
            </a:r>
          </a:p>
          <a:p>
            <a:br>
              <a:rPr lang="en-US" sz="1200" b="0" kern="1200" dirty="0">
                <a:solidFill>
                  <a:schemeClr val="tx1"/>
                </a:solidFill>
                <a:effectLst/>
                <a:latin typeface="+mn-lt"/>
                <a:ea typeface="+mn-ea"/>
                <a:cs typeface="+mn-cs"/>
              </a:rPr>
            </a:br>
            <a:r>
              <a:rPr lang="en-US" sz="1200" b="0" i="1" kern="1200" dirty="0">
                <a:solidFill>
                  <a:schemeClr val="tx1"/>
                </a:solidFill>
                <a:effectLst/>
                <a:latin typeface="+mn-lt"/>
                <a:ea typeface="+mn-ea"/>
                <a:cs typeface="+mn-cs"/>
              </a:rPr>
              <a:t>*Migration*</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**Migrate schema, data, and objects**</a:t>
            </a:r>
            <a:r>
              <a:rPr lang="en-US" sz="1200" b="0" kern="1200" dirty="0">
                <a:solidFill>
                  <a:schemeClr val="tx1"/>
                </a:solidFill>
                <a:effectLst/>
                <a:latin typeface="+mn-lt"/>
                <a:ea typeface="+mn-ea"/>
                <a:cs typeface="+mn-cs"/>
              </a:rPr>
              <a:t>: Migrate the source schema and then migrate the source data to the target.</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**Sync data**</a:t>
            </a:r>
            <a:r>
              <a:rPr lang="en-US" sz="1200" b="0" kern="1200" dirty="0">
                <a:solidFill>
                  <a:schemeClr val="tx1"/>
                </a:solidFill>
                <a:effectLst/>
                <a:latin typeface="+mn-lt"/>
                <a:ea typeface="+mn-ea"/>
                <a:cs typeface="+mn-cs"/>
              </a:rPr>
              <a:t>: Sync your target schema and data with the source. This is only relevant for minimal-downtime migrations.</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**Cutover**</a:t>
            </a:r>
            <a:r>
              <a:rPr lang="en-US" sz="1200" b="0" kern="1200" dirty="0">
                <a:solidFill>
                  <a:schemeClr val="tx1"/>
                </a:solidFill>
                <a:effectLst/>
                <a:latin typeface="+mn-lt"/>
                <a:ea typeface="+mn-ea"/>
                <a:cs typeface="+mn-cs"/>
              </a:rPr>
              <a:t>: Cut over from the source to the target environment. This is only relevant for minimal-downtime migrations.</a:t>
            </a:r>
          </a:p>
          <a:p>
            <a:br>
              <a:rPr lang="en-US" sz="1200" b="0" kern="1200" dirty="0">
                <a:solidFill>
                  <a:schemeClr val="tx1"/>
                </a:solidFill>
                <a:effectLst/>
                <a:latin typeface="+mn-lt"/>
                <a:ea typeface="+mn-ea"/>
                <a:cs typeface="+mn-cs"/>
              </a:rPr>
            </a:br>
            <a:r>
              <a:rPr lang="en-US" sz="1200" b="0" i="1" kern="1200" dirty="0">
                <a:solidFill>
                  <a:schemeClr val="tx1"/>
                </a:solidFill>
                <a:effectLst/>
                <a:latin typeface="+mn-lt"/>
                <a:ea typeface="+mn-ea"/>
                <a:cs typeface="+mn-cs"/>
              </a:rPr>
              <a:t>*Post-migration*</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**Remediate applications**</a:t>
            </a:r>
            <a:r>
              <a:rPr lang="en-US" sz="1200" b="0" kern="1200" dirty="0">
                <a:solidFill>
                  <a:schemeClr val="tx1"/>
                </a:solidFill>
                <a:effectLst/>
                <a:latin typeface="+mn-lt"/>
                <a:ea typeface="+mn-ea"/>
                <a:cs typeface="+mn-cs"/>
              </a:rPr>
              <a:t>: Iteratively make any necessary changes to your applications.</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**Perform Tests**</a:t>
            </a:r>
            <a:r>
              <a:rPr lang="en-US" sz="1200" b="0" kern="1200" dirty="0">
                <a:solidFill>
                  <a:schemeClr val="tx1"/>
                </a:solidFill>
                <a:effectLst/>
                <a:latin typeface="+mn-lt"/>
                <a:ea typeface="+mn-ea"/>
                <a:cs typeface="+mn-cs"/>
              </a:rPr>
              <a:t>: Iteratively run functional and performance tests.</a:t>
            </a:r>
          </a:p>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**Optimize**</a:t>
            </a:r>
            <a:r>
              <a:rPr lang="en-US" sz="1200" b="0" kern="1200" dirty="0">
                <a:solidFill>
                  <a:schemeClr val="tx1"/>
                </a:solidFill>
                <a:effectLst/>
                <a:latin typeface="+mn-lt"/>
                <a:ea typeface="+mn-ea"/>
                <a:cs typeface="+mn-cs"/>
              </a:rPr>
              <a:t>: Based on the tests you performed, address any performance issues and then retest to confirm the performance improvements.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814307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SQL MI includes numerous security tools that could be leveraged by Tailspin Toys, including:</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dirty="0"/>
              <a:t>SQL Database Advance Data Security</a:t>
            </a:r>
          </a:p>
          <a:p>
            <a:pPr marL="628650" lvl="1" indent="-171450">
              <a:buFont typeface="Arial" panose="020B0604020202020204" pitchFamily="34" charset="0"/>
              <a:buChar char="•"/>
            </a:pPr>
            <a:r>
              <a:rPr lang="en-US" dirty="0"/>
              <a:t>SQL Data Discovery and Classification</a:t>
            </a:r>
          </a:p>
          <a:p>
            <a:pPr marL="628650" lvl="1" indent="-171450">
              <a:buFont typeface="Arial" panose="020B0604020202020204" pitchFamily="34" charset="0"/>
              <a:buChar char="•"/>
            </a:pPr>
            <a:r>
              <a:rPr lang="en-US" dirty="0"/>
              <a:t>SQL Vulnerability Assessment service</a:t>
            </a:r>
          </a:p>
          <a:p>
            <a:pPr marL="628650" lvl="1" indent="-171450">
              <a:buFont typeface="Arial" panose="020B0604020202020204" pitchFamily="34" charset="0"/>
              <a:buChar char="•"/>
            </a:pPr>
            <a:r>
              <a:rPr lang="en-US" dirty="0"/>
              <a:t>Advanced Threat Detection</a:t>
            </a:r>
          </a:p>
          <a:p>
            <a:pPr marL="171450" lvl="0" indent="-171450">
              <a:buFont typeface="Arial" panose="020B0604020202020204" pitchFamily="34" charset="0"/>
              <a:buChar char="•"/>
            </a:pPr>
            <a:r>
              <a:rPr lang="en-US" dirty="0"/>
              <a:t>Transparent Data Encryption</a:t>
            </a:r>
          </a:p>
          <a:p>
            <a:pPr marL="171450" lvl="0" indent="-171450">
              <a:buFont typeface="Arial" panose="020B0604020202020204" pitchFamily="34" charset="0"/>
              <a:buChar char="•"/>
            </a:pPr>
            <a:r>
              <a:rPr lang="en-US" dirty="0"/>
              <a:t>Dynamic Data Masking</a:t>
            </a:r>
          </a:p>
          <a:p>
            <a:pPr marL="171450" lvl="0" indent="-171450">
              <a:buFont typeface="Arial" panose="020B0604020202020204" pitchFamily="34" charset="0"/>
              <a:buChar char="•"/>
            </a:pPr>
            <a:r>
              <a:rPr lang="en-US" dirty="0"/>
              <a:t>Row-level security</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6/21/2020 11:50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120298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6/21/2020 11:50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5524131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Diagram of the preferred solution for the gaming services. The gaming services are hosted in a VNet, with subnets for MI, Game, Management, Auth, and a Gateway subnet. SQL MI instances are hosted in the MI subnet. Gaming IaaS VMs are hosted in the Game subnet. Authorization VMs are in the Auth subnet, and a JumpBox is  in the Management subnet. On-premises resources can access the VNet through ExpressRoute or a VPN gateway.</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6111093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8699068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Migrate to Azure SQL DB Hyperscale</a:t>
            </a:r>
          </a:p>
          <a:p>
            <a:pPr marL="171450" indent="-171450">
              <a:buFont typeface="Arial" panose="020B0604020202020204" pitchFamily="34" charset="0"/>
              <a:buChar char="•"/>
            </a:pPr>
            <a:r>
              <a:rPr lang="en-US" dirty="0"/>
              <a:t>Current database 20TB, and growing by 250GB monthly</a:t>
            </a:r>
          </a:p>
          <a:p>
            <a:pPr marL="171450" indent="-171450">
              <a:buFont typeface="Arial" panose="020B0604020202020204" pitchFamily="34" charset="0"/>
              <a:buChar char="•"/>
            </a:pPr>
            <a:r>
              <a:rPr lang="en-US" dirty="0"/>
              <a:t>Many concurrent users</a:t>
            </a:r>
          </a:p>
          <a:p>
            <a:pPr marL="171450" indent="-171450">
              <a:buFont typeface="Arial" panose="020B0604020202020204" pitchFamily="34" charset="0"/>
              <a:buChar char="•"/>
            </a:pPr>
            <a:r>
              <a:rPr lang="en-US" dirty="0"/>
              <a:t>Read-scale out requests with the recommended platform for a data warehouse of their size and user count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their data warehouse they could use either Azure Synapse Analytics or Azure SQL Database (Hyperscale service tier). The Hyperscale service tier is required due to the large size of their existing data warehouse.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Given the customer's requirements, migrating to Azure SQL Database Hyperscale service tier is the recommended approach. This would provide maximum compatibility with their existing SQL Server 2008 R2 data warehouse, without needing to make any architectural changes. With the customer's current lack of real DBA skills, this would simplify the migration. Migrating to Azure Synapse Analytics, on the other hand, could require some re-architecting. In addition, the customer stated that their developers and customer service personnel connect directly to the data warehouse for reporting, troubleshooting, and other activities. Azure Synapse Analytics allows a maximum of four to 128 concurrent queries, depending on the service level selected, so this could cause issues if many users are hitting the data warehouse concurrently.</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35717713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1" kern="1200" dirty="0">
                <a:solidFill>
                  <a:schemeClr val="tx1"/>
                </a:solidFill>
                <a:effectLst/>
                <a:latin typeface="+mn-lt"/>
                <a:ea typeface="+mn-ea"/>
                <a:cs typeface="+mn-cs"/>
              </a:rPr>
              <a:t>SSIS</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SSIS will be replaced with the Azure-SSIS Integration Runtime in Azure Data Factory. Typically, SSIS packages can be moved into ADF using a simple lift-and-shift approach using SQL Server Data Tools (SSDT) or SQL Server Management Studio (SSMS) to deploy and run the SSIS packages.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Alternatively, SSIS could be deployed using SQL Server on an Azure VM.</a:t>
            </a:r>
          </a:p>
          <a:p>
            <a:pPr marL="0" indent="0">
              <a:buFont typeface="Arial" panose="020B0604020202020204" pitchFamily="34" charset="0"/>
              <a:buNone/>
            </a:pPr>
            <a:br>
              <a:rPr lang="en-US" sz="1200" b="0" kern="1200" dirty="0">
                <a:solidFill>
                  <a:schemeClr val="tx1"/>
                </a:solidFill>
                <a:effectLst/>
                <a:latin typeface="+mn-lt"/>
                <a:ea typeface="+mn-ea"/>
                <a:cs typeface="+mn-cs"/>
              </a:rPr>
            </a:br>
            <a:r>
              <a:rPr lang="en-US" sz="1200" b="1" i="1" kern="1200" dirty="0">
                <a:solidFill>
                  <a:schemeClr val="tx1"/>
                </a:solidFill>
                <a:effectLst/>
                <a:latin typeface="+mn-lt"/>
                <a:ea typeface="+mn-ea"/>
                <a:cs typeface="+mn-cs"/>
              </a:rPr>
              <a:t>SSAS cubes</a:t>
            </a:r>
            <a:endParaRPr lang="en-US" sz="1200" b="1"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Azure Analysis Services (Azure AS) is a PaaS version of SSAS on-premises.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Tabular models can be migrated from SSAS to Azure AS using Visual Studio.</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Alternatively, SSAS could be deployed using SQL Server on an Azure VM.</a:t>
            </a:r>
          </a:p>
          <a:p>
            <a:pPr marL="0" indent="0">
              <a:buFont typeface="Arial" panose="020B0604020202020204" pitchFamily="34" charset="0"/>
              <a:buNone/>
            </a:pPr>
            <a:endParaRPr lang="en-US" sz="1200" b="1" i="1" kern="1200" dirty="0">
              <a:solidFill>
                <a:schemeClr val="tx1"/>
              </a:solidFill>
              <a:effectLst/>
              <a:latin typeface="+mn-lt"/>
              <a:ea typeface="+mn-ea"/>
              <a:cs typeface="+mn-cs"/>
            </a:endParaRPr>
          </a:p>
          <a:p>
            <a:pPr marL="0" indent="0">
              <a:buFont typeface="Arial" panose="020B0604020202020204" pitchFamily="34" charset="0"/>
              <a:buNone/>
            </a:pPr>
            <a:r>
              <a:rPr lang="en-US" sz="1200" b="1" i="1" kern="1200" dirty="0">
                <a:solidFill>
                  <a:schemeClr val="tx1"/>
                </a:solidFill>
                <a:effectLst/>
                <a:latin typeface="+mn-lt"/>
                <a:ea typeface="+mn-ea"/>
                <a:cs typeface="+mn-cs"/>
              </a:rPr>
              <a:t>SSRS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There isn't a PaaS equivalent of SSRS, so they would either need to run SSRS on an Azure VM (IaaS), or their reports can be rewritten around Microsoft Power BI reporting capabilities.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41116473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11415341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Azure SQL data platform consists of three options:</a:t>
            </a:r>
          </a:p>
          <a:p>
            <a:pPr marL="171450" indent="-171450">
              <a:buFont typeface="Arial" panose="020B0604020202020204" pitchFamily="34" charset="0"/>
              <a:buChar char="•"/>
            </a:pPr>
            <a:r>
              <a:rPr lang="en-US" dirty="0"/>
              <a:t>SQL Server on Azure virtual machines</a:t>
            </a:r>
          </a:p>
          <a:p>
            <a:pPr marL="171450" indent="-171450">
              <a:buFont typeface="Arial" panose="020B0604020202020204" pitchFamily="34" charset="0"/>
              <a:buChar char="•"/>
            </a:pPr>
            <a:r>
              <a:rPr lang="en-US" dirty="0"/>
              <a:t>Azure SQL Managed Instance</a:t>
            </a:r>
          </a:p>
          <a:p>
            <a:pPr marL="171450" indent="-171450">
              <a:buFont typeface="Arial" panose="020B0604020202020204" pitchFamily="34" charset="0"/>
              <a:buChar char="•"/>
            </a:pPr>
            <a:r>
              <a:rPr lang="en-US" dirty="0"/>
              <a:t>Azure SQL Database</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Each of the options will be discussed in more detail in the slides that follow.</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6/21/2020 11:50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9928864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Azure, you can have your SQL Server workloads running in a hosted infrastructure (IaaS) or running as a hosted service (PaaS). </a:t>
            </a:r>
          </a:p>
          <a:p>
            <a:pPr marL="171450" indent="-171450">
              <a:buFont typeface="Arial" panose="020B0604020202020204" pitchFamily="34" charset="0"/>
              <a:buChar char="•"/>
            </a:pPr>
            <a:r>
              <a:rPr lang="en-US" dirty="0"/>
              <a:t>Within PaaS, you have multiple deployment options and service tiers within each deployment option.</a:t>
            </a:r>
          </a:p>
          <a:p>
            <a:pPr marL="171450" indent="-171450">
              <a:buFont typeface="Arial" panose="020B0604020202020204" pitchFamily="34" charset="0"/>
              <a:buChar char="•"/>
            </a:pPr>
            <a:r>
              <a:rPr lang="en-US" dirty="0"/>
              <a:t>The key question that you need to ask when deciding between PaaS or IaaS is do you want to manage your database, apply patches, take backups, or you want to delegate these operations to Azure?</a:t>
            </a:r>
          </a:p>
        </p:txBody>
      </p:sp>
      <p:sp>
        <p:nvSpPr>
          <p:cNvPr id="4" name="Slide Number Placeholder 3"/>
          <p:cNvSpPr>
            <a:spLocks noGrp="1"/>
          </p:cNvSpPr>
          <p:nvPr>
            <p:ph type="sldNum" sz="quarter" idx="5"/>
          </p:nvPr>
        </p:nvSpPr>
        <p:spPr/>
        <p:txBody>
          <a:bodyPr/>
          <a:lstStyle/>
          <a:p>
            <a:fld id="{47AFD16C-9B51-4AB9-AB46-DB7CE5593356}" type="slidenum">
              <a:rPr lang="en-US" smtClean="0"/>
              <a:t>29</a:t>
            </a:fld>
            <a:endParaRPr lang="en-US" dirty="0"/>
          </a:p>
        </p:txBody>
      </p:sp>
    </p:spTree>
    <p:extLst>
      <p:ext uri="{BB962C8B-B14F-4D97-AF65-F5344CB8AC3E}">
        <p14:creationId xmlns:p14="http://schemas.microsoft.com/office/powerpoint/2010/main" val="3195500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6/21/2020 11:50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18395918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SQL MI is deployed into an isolated Vnet</a:t>
            </a:r>
          </a:p>
          <a:p>
            <a:pPr marL="171450" indent="-171450">
              <a:buFont typeface="Arial" panose="020B0604020202020204" pitchFamily="34" charset="0"/>
              <a:buChar char="•"/>
            </a:pPr>
            <a:r>
              <a:rPr lang="en-US" dirty="0"/>
              <a:t>Subnets are used to allow access to SQL MI</a:t>
            </a:r>
          </a:p>
          <a:p>
            <a:pPr marL="171450" indent="-171450">
              <a:buFont typeface="Arial" panose="020B0604020202020204" pitchFamily="34" charset="0"/>
              <a:buChar char="•"/>
            </a:pPr>
            <a:r>
              <a:rPr lang="en-US" dirty="0"/>
              <a:t>On-premises access can be granted through ExpressRoute or a VPN Gateway</a:t>
            </a:r>
          </a:p>
        </p:txBody>
      </p:sp>
      <p:sp>
        <p:nvSpPr>
          <p:cNvPr id="4" name="Slide Number Placeholder 3"/>
          <p:cNvSpPr>
            <a:spLocks noGrp="1"/>
          </p:cNvSpPr>
          <p:nvPr>
            <p:ph type="sldNum" sz="quarter" idx="5"/>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7025723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5606965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6/21/2020 11:50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Gaming services and authentication VMs</a:t>
            </a:r>
          </a:p>
          <a:p>
            <a:pPr marL="628650" lvl="1" indent="-171450">
              <a:buFont typeface="Arial" panose="020B0604020202020204" pitchFamily="34" charset="0"/>
              <a:buChar char="•"/>
            </a:pPr>
            <a:r>
              <a:rPr lang="en-US" dirty="0"/>
              <a:t>Lift-and-shift</a:t>
            </a:r>
          </a:p>
          <a:p>
            <a:pPr marL="171450" lvl="0" indent="-171450">
              <a:buFont typeface="Arial" panose="020B0604020202020204" pitchFamily="34" charset="0"/>
              <a:buChar char="•"/>
            </a:pPr>
            <a:r>
              <a:rPr lang="en-US" dirty="0"/>
              <a:t>Gaming databases</a:t>
            </a:r>
          </a:p>
          <a:p>
            <a:pPr marL="628650" lvl="1" indent="-171450">
              <a:buFont typeface="Arial" panose="020B0604020202020204" pitchFamily="34" charset="0"/>
              <a:buChar char="•"/>
            </a:pPr>
            <a:r>
              <a:rPr lang="en-US" dirty="0"/>
              <a:t>SQL Server 2008 R2</a:t>
            </a:r>
          </a:p>
          <a:p>
            <a:pPr marL="628650" lvl="1" indent="-171450">
              <a:buFont typeface="Arial" panose="020B0604020202020204" pitchFamily="34" charset="0"/>
              <a:buChar char="•"/>
            </a:pPr>
            <a:r>
              <a:rPr lang="en-US" dirty="0"/>
              <a:t>Looking at PaaS if possible</a:t>
            </a:r>
          </a:p>
          <a:p>
            <a:pPr marL="628650" lvl="1" indent="-171450">
              <a:buFont typeface="Arial" panose="020B0604020202020204" pitchFamily="34" charset="0"/>
              <a:buChar char="•"/>
            </a:pPr>
            <a:r>
              <a:rPr lang="en-US" dirty="0"/>
              <a:t>Running Service broker feature</a:t>
            </a:r>
          </a:p>
          <a:p>
            <a:pPr marL="171450" lvl="0" indent="-171450">
              <a:buFont typeface="Arial" panose="020B0604020202020204" pitchFamily="34" charset="0"/>
              <a:buChar char="•"/>
            </a:pPr>
            <a:r>
              <a:rPr lang="en-US" dirty="0"/>
              <a:t>Data warehouse</a:t>
            </a:r>
          </a:p>
          <a:p>
            <a:pPr marL="628650" lvl="1" indent="-171450">
              <a:buFont typeface="Arial" panose="020B0604020202020204" pitchFamily="34" charset="0"/>
              <a:buChar char="•"/>
            </a:pPr>
            <a:r>
              <a:rPr lang="en-US" dirty="0"/>
              <a:t>SQL Server 2008 R2</a:t>
            </a:r>
          </a:p>
          <a:p>
            <a:pPr marL="628650" lvl="1" indent="-171450">
              <a:buFont typeface="Arial" panose="020B0604020202020204" pitchFamily="34" charset="0"/>
              <a:buChar char="•"/>
            </a:pPr>
            <a:r>
              <a:rPr lang="en-US" dirty="0"/>
              <a:t>Lots of reports</a:t>
            </a:r>
          </a:p>
          <a:p>
            <a:pPr marL="628650" lvl="1" indent="-171450">
              <a:buFont typeface="Arial" panose="020B0604020202020204" pitchFamily="34" charset="0"/>
              <a:buChar char="•"/>
            </a:pPr>
            <a:r>
              <a:rPr lang="en-US" dirty="0"/>
              <a:t>Direct connections by developers and customer service</a:t>
            </a:r>
          </a:p>
          <a:p>
            <a:pPr marL="628650" lvl="1" indent="-171450">
              <a:buFont typeface="Arial" panose="020B0604020202020204" pitchFamily="34" charset="0"/>
              <a:buChar char="•"/>
            </a:pPr>
            <a:r>
              <a:rPr lang="en-US" dirty="0"/>
              <a:t>Data fed via SSIS jobs, hourly</a:t>
            </a:r>
          </a:p>
          <a:p>
            <a:pPr marL="171450" lvl="0" indent="-171450">
              <a:buFont typeface="Arial" panose="020B0604020202020204" pitchFamily="34" charset="0"/>
              <a:buChar char="•"/>
            </a:pPr>
            <a:r>
              <a:rPr lang="en-US" dirty="0"/>
              <a:t>Reports</a:t>
            </a:r>
          </a:p>
          <a:p>
            <a:pPr marL="628650" lvl="1" indent="-171450">
              <a:buFont typeface="Arial" panose="020B0604020202020204" pitchFamily="34" charset="0"/>
              <a:buChar char="•"/>
            </a:pPr>
            <a:r>
              <a:rPr lang="en-US" dirty="0"/>
              <a:t>SSAS cubes feed reports</a:t>
            </a:r>
          </a:p>
          <a:p>
            <a:pPr marL="628650" lvl="1" indent="-171450">
              <a:buFont typeface="Arial" panose="020B0604020202020204" pitchFamily="34" charset="0"/>
              <a:buChar char="•"/>
            </a:pPr>
            <a:r>
              <a:rPr lang="en-US" dirty="0"/>
              <a:t>SSRS reports</a:t>
            </a:r>
          </a:p>
          <a:p>
            <a:pPr marL="628650" lvl="1" indent="-171450">
              <a:buFont typeface="Arial" panose="020B0604020202020204" pitchFamily="34" charset="0"/>
              <a:buChar char="•"/>
            </a:pPr>
            <a:r>
              <a:rPr lang="en-US" dirty="0"/>
              <a:t>Sent to SharePoint</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2132461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4216677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diagram of a common architecture for this type of scenario, from which you can draw inspiration. You will find this diagram within the Whiteboard Design Session Student Guide.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1.jp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2.jp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3.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wiith photo_black text">
    <p:bg>
      <p:bgRef idx="1001">
        <a:schemeClr val="bg1"/>
      </p:bgRef>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1009AB1-A054-4F52-905A-5A9E5AC8ABA3}"/>
              </a:ext>
            </a:extLst>
          </p:cNvPr>
          <p:cNvPicPr>
            <a:picLocks noChangeAspect="1"/>
          </p:cNvPicPr>
          <p:nvPr userDrawn="1"/>
        </p:nvPicPr>
        <p:blipFill rotWithShape="1">
          <a:blip r:embed="rId2"/>
          <a:srcRect l="1" r="1" b="15626"/>
          <a:stretch/>
        </p:blipFill>
        <p:spPr>
          <a:xfrm flipH="1">
            <a:off x="-1" y="0"/>
            <a:ext cx="12192001" cy="6858000"/>
          </a:xfrm>
          <a:prstGeom prst="rect">
            <a:avLst/>
          </a:prstGeom>
        </p:spPr>
      </p:pic>
      <p:sp>
        <p:nvSpPr>
          <p:cNvPr id="2" name="Rectangle 1">
            <a:extLst>
              <a:ext uri="{FF2B5EF4-FFF2-40B4-BE49-F238E27FC236}">
                <a16:creationId xmlns:a16="http://schemas.microsoft.com/office/drawing/2014/main" id="{B4DA0606-BBFC-4315-9CAC-D83449EE0FBF}"/>
              </a:ext>
            </a:extLst>
          </p:cNvPr>
          <p:cNvSpPr/>
          <p:nvPr userDrawn="1"/>
        </p:nvSpPr>
        <p:spPr bwMode="auto">
          <a:xfrm>
            <a:off x="0" y="0"/>
            <a:ext cx="8361575" cy="6858000"/>
          </a:xfrm>
          <a:prstGeom prst="rect">
            <a:avLst/>
          </a:prstGeom>
          <a:gradFill flip="none" rotWithShape="1">
            <a:gsLst>
              <a:gs pos="0">
                <a:schemeClr val="bg1">
                  <a:alpha val="85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3CC725DE-C7B6-4C58-AD2C-FED56896EFC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71843" y="2425780"/>
            <a:ext cx="5083629" cy="1107996"/>
          </a:xfrm>
          <a:noFill/>
        </p:spPr>
        <p:txBody>
          <a:bodyPr wrap="square"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71843" y="3962400"/>
            <a:ext cx="5084064" cy="307777"/>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n-lt"/>
                <a:cs typeface="Segoe UI" panose="020B0502040204020203" pitchFamily="34" charset="0"/>
              </a:defRPr>
            </a:lvl1pPr>
          </a:lstStyle>
          <a:p>
            <a:pPr lvl="0"/>
            <a:r>
              <a:rPr lang="en-US" dirty="0"/>
              <a:t>Speaker name or subtitle text</a:t>
            </a:r>
          </a:p>
        </p:txBody>
      </p:sp>
      <p:pic>
        <p:nvPicPr>
          <p:cNvPr id="10" name="Picture 9">
            <a:extLst>
              <a:ext uri="{FF2B5EF4-FFF2-40B4-BE49-F238E27FC236}">
                <a16:creationId xmlns:a16="http://schemas.microsoft.com/office/drawing/2014/main" id="{1F40133D-FE5B-4B34-8AE7-AE1A14B1CB61}"/>
              </a:ext>
            </a:extLst>
          </p:cNvPr>
          <p:cNvPicPr>
            <a:picLocks noChangeAspect="1"/>
          </p:cNvPicPr>
          <p:nvPr userDrawn="1"/>
        </p:nvPicPr>
        <p:blipFill>
          <a:blip r:embed="rId4"/>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22230599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wiith photo_black text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365E03-3B5A-45C7-96EE-4A948AE2E4AF}"/>
              </a:ext>
            </a:extLst>
          </p:cNvPr>
          <p:cNvPicPr>
            <a:picLocks noChangeAspect="1"/>
          </p:cNvPicPr>
          <p:nvPr userDrawn="1"/>
        </p:nvPicPr>
        <p:blipFill rotWithShape="1">
          <a:blip r:embed="rId2"/>
          <a:srcRect b="15604"/>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3CC725DE-C7B6-4C58-AD2C-FED56896EFC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71843" y="2425780"/>
            <a:ext cx="5083629" cy="1107996"/>
          </a:xfrm>
          <a:noFill/>
        </p:spPr>
        <p:txBody>
          <a:bodyPr wrap="square"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71843" y="3962400"/>
            <a:ext cx="5084064" cy="307777"/>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BF85E485-0290-446F-90BC-80E2EC6FAAB0}"/>
              </a:ext>
            </a:extLst>
          </p:cNvPr>
          <p:cNvPicPr>
            <a:picLocks noChangeAspect="1"/>
          </p:cNvPicPr>
          <p:nvPr userDrawn="1"/>
        </p:nvPicPr>
        <p:blipFill>
          <a:blip r:embed="rId4"/>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26448857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68CFB9AF-9890-4680-8132-110B92C81CF6}"/>
              </a:ext>
            </a:extLst>
          </p:cNvPr>
          <p:cNvPicPr>
            <a:picLocks noChangeAspect="1"/>
          </p:cNvPicPr>
          <p:nvPr userDrawn="1"/>
        </p:nvPicPr>
        <p:blipFill rotWithShape="1">
          <a:blip r:embed="rId2"/>
          <a:srcRect l="16552" r="16721"/>
          <a:stretch/>
        </p:blipFill>
        <p:spPr>
          <a:xfrm>
            <a:off x="5326063" y="0"/>
            <a:ext cx="6865937"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75906"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69685"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MS logo gray - EMF" descr="Microsoft logo, gray text version">
            <a:extLst>
              <a:ext uri="{FF2B5EF4-FFF2-40B4-BE49-F238E27FC236}">
                <a16:creationId xmlns:a16="http://schemas.microsoft.com/office/drawing/2014/main" id="{918DDF61-9866-4401-A6C3-837240C3788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81558006-954F-4977-8B07-1FD2A82D660D}"/>
              </a:ext>
            </a:extLst>
          </p:cNvPr>
          <p:cNvPicPr>
            <a:picLocks noChangeAspect="1"/>
          </p:cNvPicPr>
          <p:nvPr userDrawn="1"/>
        </p:nvPicPr>
        <p:blipFill>
          <a:blip r:embed="rId4"/>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16223964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5269C7-8066-400A-9307-83657E443C78}"/>
              </a:ext>
            </a:extLst>
          </p:cNvPr>
          <p:cNvPicPr>
            <a:picLocks noChangeAspect="1"/>
          </p:cNvPicPr>
          <p:nvPr userDrawn="1"/>
        </p:nvPicPr>
        <p:blipFill rotWithShape="1">
          <a:blip r:embed="rId2"/>
          <a:srcRect l="8375" r="25051"/>
          <a:stretch/>
        </p:blipFill>
        <p:spPr>
          <a:xfrm>
            <a:off x="5343524" y="0"/>
            <a:ext cx="6848475"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75906"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69685"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8" name="Picture 7">
            <a:extLst>
              <a:ext uri="{FF2B5EF4-FFF2-40B4-BE49-F238E27FC236}">
                <a16:creationId xmlns:a16="http://schemas.microsoft.com/office/drawing/2014/main" id="{3D1F3B28-BCCE-471E-8817-6C2D275D5BC8}"/>
              </a:ext>
            </a:extLst>
          </p:cNvPr>
          <p:cNvPicPr>
            <a:picLocks noChangeAspect="1"/>
          </p:cNvPicPr>
          <p:nvPr userDrawn="1"/>
        </p:nvPicPr>
        <p:blipFill>
          <a:blip r:embed="rId4"/>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24078542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8C946D13-F1CA-44EB-A8E8-5CC62C9E323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E60A633F-3D87-459A-921D-0A570309763A}"/>
              </a:ext>
            </a:extLst>
          </p:cNvPr>
          <p:cNvPicPr>
            <a:picLocks noChangeAspect="1"/>
          </p:cNvPicPr>
          <p:nvPr userDrawn="1"/>
        </p:nvPicPr>
        <p:blipFill>
          <a:blip r:embed="rId3"/>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21191149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6C8E6401-3F7D-49A7-8858-B69BB2359D7B}"/>
              </a:ext>
            </a:extLst>
          </p:cNvPr>
          <p:cNvPicPr>
            <a:picLocks noChangeAspect="1"/>
          </p:cNvPicPr>
          <p:nvPr userDrawn="1"/>
        </p:nvPicPr>
        <p:blipFill>
          <a:blip r:embed="rId3"/>
          <a:stretch>
            <a:fillRect/>
          </a:stretch>
        </p:blipFill>
        <p:spPr>
          <a:xfrm>
            <a:off x="559486" y="1159362"/>
            <a:ext cx="3588430" cy="1022364"/>
          </a:xfrm>
          <a:prstGeom prst="rect">
            <a:avLst/>
          </a:prstGeom>
        </p:spPr>
      </p:pic>
    </p:spTree>
    <p:extLst>
      <p:ext uri="{BB962C8B-B14F-4D97-AF65-F5344CB8AC3E}">
        <p14:creationId xmlns:p14="http://schemas.microsoft.com/office/powerpoint/2010/main" val="12721453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6573464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615007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76585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502612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64477820"/>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6369383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0618578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solidFill>
                  <a:schemeClr val="accent3"/>
                </a:soli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24160577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solidFill>
                  <a:schemeClr val="accent3"/>
                </a:soli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9433413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solidFill>
                  <a:schemeClr val="accent3"/>
                </a:soli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85540057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6185289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8689672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39825350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8738283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529080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2540562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455108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615586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4563926"/>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gray - EMF" descr="Microsoft logo, gray text version">
            <a:extLst>
              <a:ext uri="{FF2B5EF4-FFF2-40B4-BE49-F238E27FC236}">
                <a16:creationId xmlns:a16="http://schemas.microsoft.com/office/drawing/2014/main" id="{BC5F6987-CC3A-4E6C-894C-CBF9ADBA60E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6250280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01884480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image" Target="../media/image7.emf"/><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theme" Target="../theme/theme3.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18451036"/>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accent3"/>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28.png"/><Relationship Id="rId5" Type="http://schemas.openxmlformats.org/officeDocument/2006/relationships/image" Target="../media/image17.pn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14.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5.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Migrating SQL databases to Azure</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0" y="43357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70188210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9237899" cy="5379312"/>
          </a:xfrm>
        </p:spPr>
        <p:txBody>
          <a:bodyPr>
            <a:normAutofit lnSpcReduction="10000"/>
          </a:bodyPr>
          <a:lstStyle/>
          <a:p>
            <a:r>
              <a:rPr lang="en-US" sz="3600" dirty="0">
                <a:solidFill>
                  <a:schemeClr val="tx1"/>
                </a:solidFill>
              </a:rPr>
              <a:t>Molly Fischer, CIO of Tailspin Toys</a:t>
            </a:r>
          </a:p>
          <a:p>
            <a:endParaRPr lang="en-US" sz="3600" dirty="0">
              <a:solidFill>
                <a:schemeClr val="tx1"/>
              </a:solidFill>
            </a:endParaRPr>
          </a:p>
          <a:p>
            <a:r>
              <a:rPr lang="en-US" sz="3600" dirty="0">
                <a:solidFill>
                  <a:schemeClr val="tx1"/>
                </a:solidFill>
              </a:rPr>
              <a:t>Primary audience is business and technology decision makers.</a:t>
            </a:r>
          </a:p>
          <a:p>
            <a:endParaRPr lang="en-US" sz="3600" dirty="0">
              <a:solidFill>
                <a:schemeClr val="tx1"/>
              </a:solidFill>
            </a:endParaRPr>
          </a:p>
          <a:p>
            <a:r>
              <a:rPr lang="en-US" sz="3600" dirty="0">
                <a:solidFill>
                  <a:schemeClr val="tx1"/>
                </a:solidFill>
              </a:rPr>
              <a:t>Usually talk to infrastructure managers who report to the CIO or application sponsors (like a VP LOB, CMO) or those that represent the business unit IT or developers that report to application sponsors.</a:t>
            </a:r>
          </a:p>
          <a:p>
            <a:endParaRPr lang="en-US" sz="3600" dirty="0">
              <a:solidFill>
                <a:schemeClr val="tx1"/>
              </a:solidFill>
              <a:latin typeface="+mj-lt"/>
            </a:endParaRPr>
          </a:p>
          <a:p>
            <a:pPr marL="0" indent="0">
              <a:spcAft>
                <a:spcPts val="882"/>
              </a:spcAft>
              <a:buNone/>
            </a:pPr>
            <a:endParaRPr lang="en-US" sz="1800" dirty="0">
              <a:solidFill>
                <a:schemeClr val="tx1"/>
              </a:solidFill>
            </a:endParaRPr>
          </a:p>
        </p:txBody>
      </p:sp>
      <p:pic>
        <p:nvPicPr>
          <p:cNvPr id="4" name="Audience" descr="Audience icon">
            <a:extLst>
              <a:ext uri="{FF2B5EF4-FFF2-40B4-BE49-F238E27FC236}">
                <a16:creationId xmlns:a16="http://schemas.microsoft.com/office/drawing/2014/main" id="{C783B456-23CB-4600-A47D-5C992EDC2842}"/>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Diagram of the preferred solution. From a high level, their authentication and gateway services VMs will be migrated into Azure VMs, doing a simple lift-and-shift. The two backend authentication databases will be migrated to a single Azure SQL MI General purpose service tier. Authentication services will be shared among games within the same region. Their gaming software VMs will be migrated to Azure VMs and associated with a single SQL MI instance running the 5 gaming databases. This setup will be repeated for each game. The game and authentication databases will be migrated using the Azure Database Migration Service.">
            <a:extLst>
              <a:ext uri="{FF2B5EF4-FFF2-40B4-BE49-F238E27FC236}">
                <a16:creationId xmlns:a16="http://schemas.microsoft.com/office/drawing/2014/main" id="{F74B70DC-46DC-4581-805B-670A254DC9D6}"/>
              </a:ext>
            </a:extLst>
          </p:cNvPr>
          <p:cNvPicPr>
            <a:picLocks noChangeAspect="1"/>
          </p:cNvPicPr>
          <p:nvPr/>
        </p:nvPicPr>
        <p:blipFill>
          <a:blip r:embed="rId3"/>
          <a:stretch>
            <a:fillRect/>
          </a:stretch>
        </p:blipFill>
        <p:spPr>
          <a:xfrm>
            <a:off x="864388" y="1189176"/>
            <a:ext cx="10463223" cy="5366287"/>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9237899" cy="5379312"/>
          </a:xfrm>
        </p:spPr>
        <p:txBody>
          <a:bodyPr>
            <a:normAutofit lnSpcReduction="10000"/>
          </a:bodyPr>
          <a:lstStyle/>
          <a:p>
            <a:r>
              <a:rPr lang="en-US" sz="3600" dirty="0">
                <a:solidFill>
                  <a:schemeClr val="tx1"/>
                </a:solidFill>
              </a:rPr>
              <a:t>Azure Hybrid Benefit</a:t>
            </a:r>
          </a:p>
          <a:p>
            <a:endParaRPr lang="en-US" sz="3600" dirty="0">
              <a:solidFill>
                <a:schemeClr val="tx1"/>
              </a:solidFill>
            </a:endParaRPr>
          </a:p>
          <a:p>
            <a:r>
              <a:rPr lang="en-US" sz="3600" dirty="0">
                <a:solidFill>
                  <a:schemeClr val="tx1"/>
                </a:solidFill>
              </a:rPr>
              <a:t>Prepay for reserved capacity</a:t>
            </a:r>
          </a:p>
          <a:p>
            <a:endParaRPr lang="en-US" sz="3600" dirty="0">
              <a:solidFill>
                <a:schemeClr val="tx1"/>
              </a:solidFill>
            </a:endParaRPr>
          </a:p>
          <a:p>
            <a:r>
              <a:rPr lang="en-US" sz="3600" dirty="0">
                <a:solidFill>
                  <a:schemeClr val="tx1"/>
                </a:solidFill>
              </a:rPr>
              <a:t>Azure Database Migration Service</a:t>
            </a:r>
          </a:p>
          <a:p>
            <a:endParaRPr lang="en-US" sz="3600" dirty="0">
              <a:solidFill>
                <a:schemeClr val="tx1"/>
              </a:solidFill>
            </a:endParaRPr>
          </a:p>
          <a:p>
            <a:r>
              <a:rPr lang="en-US" sz="3600" dirty="0">
                <a:solidFill>
                  <a:schemeClr val="tx1"/>
                </a:solidFill>
              </a:rPr>
              <a:t>Azure Site Recovery</a:t>
            </a:r>
          </a:p>
          <a:p>
            <a:endParaRPr lang="en-US" sz="3600" dirty="0">
              <a:solidFill>
                <a:schemeClr val="tx1"/>
              </a:solidFill>
            </a:endParaRPr>
          </a:p>
          <a:p>
            <a:r>
              <a:rPr lang="en-US" sz="3600" dirty="0">
                <a:solidFill>
                  <a:schemeClr val="tx1"/>
                </a:solidFill>
              </a:rPr>
              <a:t>Partner engagement</a:t>
            </a:r>
          </a:p>
          <a:p>
            <a:endParaRPr lang="en-US" sz="3600" dirty="0">
              <a:solidFill>
                <a:schemeClr val="tx1"/>
              </a:solidFill>
              <a:latin typeface="+mj-lt"/>
            </a:endParaRPr>
          </a:p>
          <a:p>
            <a:pPr marL="0" indent="0">
              <a:spcAft>
                <a:spcPts val="882"/>
              </a:spcAft>
              <a:buNone/>
            </a:pPr>
            <a:endParaRPr lang="en-US" sz="1800" dirty="0">
              <a:solidFill>
                <a:schemeClr val="tx1"/>
              </a:solidFill>
            </a:endParaRPr>
          </a:p>
        </p:txBody>
      </p:sp>
      <p:pic>
        <p:nvPicPr>
          <p:cNvPr id="5" name="Picture 4" descr="Cost savings icon">
            <a:extLst>
              <a:ext uri="{FF2B5EF4-FFF2-40B4-BE49-F238E27FC236}">
                <a16:creationId xmlns:a16="http://schemas.microsoft.com/office/drawing/2014/main" id="{E0B116DC-C622-49C2-9C0C-0F65DCA874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7039" y="1390855"/>
            <a:ext cx="2286198" cy="2286198"/>
          </a:xfrm>
          <a:prstGeom prst="rect">
            <a:avLst/>
          </a:prstGeom>
        </p:spPr>
      </p:pic>
      <p:pic>
        <p:nvPicPr>
          <p:cNvPr id="7" name="Picture 6" descr="Stopwatch icon">
            <a:extLst>
              <a:ext uri="{FF2B5EF4-FFF2-40B4-BE49-F238E27FC236}">
                <a16:creationId xmlns:a16="http://schemas.microsoft.com/office/drawing/2014/main" id="{1E223EE8-6F5B-4389-AFD4-3B806BB874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07039" y="3878733"/>
            <a:ext cx="2286198" cy="2286198"/>
          </a:xfrm>
          <a:prstGeom prst="rect">
            <a:avLst/>
          </a:prstGeom>
        </p:spPr>
      </p:pic>
    </p:spTree>
    <p:extLst>
      <p:ext uri="{BB962C8B-B14F-4D97-AF65-F5344CB8AC3E}">
        <p14:creationId xmlns:p14="http://schemas.microsoft.com/office/powerpoint/2010/main" val="29298533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PoC</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7" name="Picture 6" descr="IaaS VM icon">
            <a:extLst>
              <a:ext uri="{FF2B5EF4-FFF2-40B4-BE49-F238E27FC236}">
                <a16:creationId xmlns:a16="http://schemas.microsoft.com/office/drawing/2014/main" id="{531D6FD2-B3DF-4456-B3D8-D5BA625FD3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099" y="1869212"/>
            <a:ext cx="2286198" cy="2286198"/>
          </a:xfrm>
          <a:prstGeom prst="rect">
            <a:avLst/>
          </a:prstGeom>
        </p:spPr>
      </p:pic>
      <p:sp>
        <p:nvSpPr>
          <p:cNvPr id="13" name="TextBox 12">
            <a:extLst>
              <a:ext uri="{FF2B5EF4-FFF2-40B4-BE49-F238E27FC236}">
                <a16:creationId xmlns:a16="http://schemas.microsoft.com/office/drawing/2014/main" id="{0BD5DCB1-D2F9-49C2-AB7D-3403BAC8B14E}"/>
              </a:ext>
            </a:extLst>
          </p:cNvPr>
          <p:cNvSpPr txBox="1"/>
          <p:nvPr/>
        </p:nvSpPr>
        <p:spPr>
          <a:xfrm>
            <a:off x="799678" y="4202060"/>
            <a:ext cx="1921039" cy="1945148"/>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Gaming</a:t>
            </a:r>
          </a:p>
          <a:p>
            <a:pPr algn="ctr">
              <a:lnSpc>
                <a:spcPct val="90000"/>
              </a:lnSpc>
              <a:spcAft>
                <a:spcPts val="600"/>
              </a:spcAft>
            </a:pPr>
            <a:r>
              <a:rPr lang="en-US" sz="3600" dirty="0">
                <a:gradFill>
                  <a:gsLst>
                    <a:gs pos="2917">
                      <a:schemeClr val="tx1"/>
                    </a:gs>
                    <a:gs pos="30000">
                      <a:schemeClr val="tx1"/>
                    </a:gs>
                  </a:gsLst>
                  <a:lin ang="5400000" scaled="0"/>
                </a:gradFill>
              </a:rPr>
              <a:t>Service</a:t>
            </a:r>
          </a:p>
          <a:p>
            <a:pPr algn="ctr">
              <a:lnSpc>
                <a:spcPct val="90000"/>
              </a:lnSpc>
              <a:spcAft>
                <a:spcPts val="600"/>
              </a:spcAft>
            </a:pPr>
            <a:r>
              <a:rPr lang="en-US" sz="3600" dirty="0">
                <a:gradFill>
                  <a:gsLst>
                    <a:gs pos="2917">
                      <a:schemeClr val="tx1"/>
                    </a:gs>
                    <a:gs pos="30000">
                      <a:schemeClr val="tx1"/>
                    </a:gs>
                  </a:gsLst>
                  <a:lin ang="5400000" scaled="0"/>
                </a:gradFill>
              </a:rPr>
              <a:t>VMs</a:t>
            </a:r>
          </a:p>
        </p:txBody>
      </p:sp>
      <p:pic>
        <p:nvPicPr>
          <p:cNvPr id="10" name="Picture 9" descr="SQL MI icon">
            <a:extLst>
              <a:ext uri="{FF2B5EF4-FFF2-40B4-BE49-F238E27FC236}">
                <a16:creationId xmlns:a16="http://schemas.microsoft.com/office/drawing/2014/main" id="{54A73130-C707-4669-B5FA-C5A63BDACF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7633" y="1869212"/>
            <a:ext cx="2286198" cy="2286198"/>
          </a:xfrm>
          <a:prstGeom prst="rect">
            <a:avLst/>
          </a:prstGeom>
        </p:spPr>
      </p:pic>
      <p:sp>
        <p:nvSpPr>
          <p:cNvPr id="16" name="TextBox 15">
            <a:extLst>
              <a:ext uri="{FF2B5EF4-FFF2-40B4-BE49-F238E27FC236}">
                <a16:creationId xmlns:a16="http://schemas.microsoft.com/office/drawing/2014/main" id="{BEE8C558-BC8C-4165-8B38-C3AFE729F1F0}"/>
              </a:ext>
            </a:extLst>
          </p:cNvPr>
          <p:cNvSpPr txBox="1"/>
          <p:nvPr/>
        </p:nvSpPr>
        <p:spPr>
          <a:xfrm>
            <a:off x="3452007" y="4202060"/>
            <a:ext cx="2397451" cy="1369606"/>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SQL MI</a:t>
            </a:r>
          </a:p>
          <a:p>
            <a:pPr algn="ctr">
              <a:lnSpc>
                <a:spcPct val="90000"/>
              </a:lnSpc>
              <a:spcAft>
                <a:spcPts val="600"/>
              </a:spcAft>
            </a:pPr>
            <a:r>
              <a:rPr lang="en-US" sz="3600" dirty="0">
                <a:gradFill>
                  <a:gsLst>
                    <a:gs pos="2917">
                      <a:schemeClr val="tx1"/>
                    </a:gs>
                    <a:gs pos="30000">
                      <a:schemeClr val="tx1"/>
                    </a:gs>
                  </a:gsLst>
                  <a:lin ang="5400000" scaled="0"/>
                </a:gradFill>
              </a:rPr>
              <a:t>Databases</a:t>
            </a:r>
          </a:p>
        </p:txBody>
      </p:sp>
      <p:pic>
        <p:nvPicPr>
          <p:cNvPr id="12" name="Picture 11" descr="SQL DB icon">
            <a:extLst>
              <a:ext uri="{FF2B5EF4-FFF2-40B4-BE49-F238E27FC236}">
                <a16:creationId xmlns:a16="http://schemas.microsoft.com/office/drawing/2014/main" id="{8A1DCEC3-B000-4E5D-ABF3-0F29EFFA4E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8169" y="1869212"/>
            <a:ext cx="2286198" cy="2286198"/>
          </a:xfrm>
          <a:prstGeom prst="rect">
            <a:avLst/>
          </a:prstGeom>
        </p:spPr>
      </p:pic>
      <p:sp>
        <p:nvSpPr>
          <p:cNvPr id="15" name="TextBox 14">
            <a:extLst>
              <a:ext uri="{FF2B5EF4-FFF2-40B4-BE49-F238E27FC236}">
                <a16:creationId xmlns:a16="http://schemas.microsoft.com/office/drawing/2014/main" id="{8FAB247A-CB8A-47E7-8293-6BCA21E20A3F}"/>
              </a:ext>
            </a:extLst>
          </p:cNvPr>
          <p:cNvSpPr txBox="1"/>
          <p:nvPr/>
        </p:nvSpPr>
        <p:spPr>
          <a:xfrm>
            <a:off x="6246106" y="4202060"/>
            <a:ext cx="2590324" cy="2520690"/>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SQL DB</a:t>
            </a:r>
          </a:p>
          <a:p>
            <a:pPr algn="ctr">
              <a:lnSpc>
                <a:spcPct val="90000"/>
              </a:lnSpc>
              <a:spcAft>
                <a:spcPts val="600"/>
              </a:spcAft>
            </a:pPr>
            <a:r>
              <a:rPr lang="en-US" sz="3600" dirty="0">
                <a:gradFill>
                  <a:gsLst>
                    <a:gs pos="2917">
                      <a:schemeClr val="tx1"/>
                    </a:gs>
                    <a:gs pos="30000">
                      <a:schemeClr val="tx1"/>
                    </a:gs>
                  </a:gsLst>
                  <a:lin ang="5400000" scaled="0"/>
                </a:gradFill>
              </a:rPr>
              <a:t>Hyperscale</a:t>
            </a:r>
          </a:p>
          <a:p>
            <a:pPr algn="ctr">
              <a:lnSpc>
                <a:spcPct val="90000"/>
              </a:lnSpc>
              <a:spcAft>
                <a:spcPts val="600"/>
              </a:spcAft>
            </a:pPr>
            <a:r>
              <a:rPr lang="en-US" sz="3600" dirty="0">
                <a:gradFill>
                  <a:gsLst>
                    <a:gs pos="2917">
                      <a:schemeClr val="tx1"/>
                    </a:gs>
                    <a:gs pos="30000">
                      <a:schemeClr val="tx1"/>
                    </a:gs>
                  </a:gsLst>
                  <a:lin ang="5400000" scaled="0"/>
                </a:gradFill>
              </a:rPr>
              <a:t>Data</a:t>
            </a:r>
          </a:p>
          <a:p>
            <a:pPr algn="ctr">
              <a:lnSpc>
                <a:spcPct val="90000"/>
              </a:lnSpc>
              <a:spcAft>
                <a:spcPts val="600"/>
              </a:spcAft>
            </a:pPr>
            <a:r>
              <a:rPr lang="en-US" sz="3600" dirty="0">
                <a:gradFill>
                  <a:gsLst>
                    <a:gs pos="2917">
                      <a:schemeClr val="tx1"/>
                    </a:gs>
                    <a:gs pos="30000">
                      <a:schemeClr val="tx1"/>
                    </a:gs>
                  </a:gsLst>
                  <a:lin ang="5400000" scaled="0"/>
                </a:gradFill>
              </a:rPr>
              <a:t>Warehouse</a:t>
            </a:r>
          </a:p>
        </p:txBody>
      </p:sp>
      <p:pic>
        <p:nvPicPr>
          <p:cNvPr id="6" name="Picture 5" descr="Power BI icon">
            <a:extLst>
              <a:ext uri="{FF2B5EF4-FFF2-40B4-BE49-F238E27FC236}">
                <a16:creationId xmlns:a16="http://schemas.microsoft.com/office/drawing/2014/main" id="{6BC3C5D1-1DD6-4A08-8E20-3BD35B40F5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88703" y="1869212"/>
            <a:ext cx="2286198" cy="2286198"/>
          </a:xfrm>
          <a:prstGeom prst="rect">
            <a:avLst/>
          </a:prstGeom>
        </p:spPr>
      </p:pic>
      <p:sp>
        <p:nvSpPr>
          <p:cNvPr id="14" name="TextBox 13">
            <a:extLst>
              <a:ext uri="{FF2B5EF4-FFF2-40B4-BE49-F238E27FC236}">
                <a16:creationId xmlns:a16="http://schemas.microsoft.com/office/drawing/2014/main" id="{8173B582-3E37-408B-B5C8-88AFCECED0D9}"/>
              </a:ext>
            </a:extLst>
          </p:cNvPr>
          <p:cNvSpPr txBox="1"/>
          <p:nvPr/>
        </p:nvSpPr>
        <p:spPr>
          <a:xfrm>
            <a:off x="9388795" y="4202060"/>
            <a:ext cx="2086019" cy="1369606"/>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Power BI</a:t>
            </a:r>
          </a:p>
          <a:p>
            <a:pPr algn="ctr">
              <a:lnSpc>
                <a:spcPct val="90000"/>
              </a:lnSpc>
              <a:spcAft>
                <a:spcPts val="600"/>
              </a:spcAft>
            </a:pPr>
            <a:r>
              <a:rPr lang="en-US" sz="3600" dirty="0">
                <a:gradFill>
                  <a:gsLst>
                    <a:gs pos="2917">
                      <a:schemeClr val="tx1"/>
                    </a:gs>
                    <a:gs pos="30000">
                      <a:schemeClr val="tx1"/>
                    </a:gs>
                  </a:gsLst>
                  <a:lin ang="5400000" scaled="0"/>
                </a:gradFill>
              </a:rPr>
              <a:t>Reports</a:t>
            </a:r>
          </a:p>
        </p:txBody>
      </p:sp>
    </p:spTree>
    <p:extLst>
      <p:ext uri="{BB962C8B-B14F-4D97-AF65-F5344CB8AC3E}">
        <p14:creationId xmlns:p14="http://schemas.microsoft.com/office/powerpoint/2010/main" val="8296405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 IaaS vs PaaS</a:t>
            </a: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2A1F9B83-9D9D-4740-B1D2-D31EAF828DF5}"/>
              </a:ext>
            </a:extLst>
          </p:cNvPr>
          <p:cNvSpPr>
            <a:spLocks noGrp="1"/>
          </p:cNvSpPr>
          <p:nvPr>
            <p:ph type="body" sz="quarter" idx="10"/>
          </p:nvPr>
        </p:nvSpPr>
        <p:spPr>
          <a:xfrm>
            <a:off x="269239" y="1189177"/>
            <a:ext cx="9237899" cy="5379312"/>
          </a:xfrm>
        </p:spPr>
        <p:txBody>
          <a:bodyPr>
            <a:normAutofit/>
          </a:bodyPr>
          <a:lstStyle/>
          <a:p>
            <a:r>
              <a:rPr lang="en-US" sz="3600" dirty="0">
                <a:solidFill>
                  <a:schemeClr val="tx1"/>
                </a:solidFill>
              </a:rPr>
              <a:t>Cost</a:t>
            </a:r>
          </a:p>
          <a:p>
            <a:endParaRPr lang="en-US" sz="3600" dirty="0">
              <a:solidFill>
                <a:schemeClr val="tx1"/>
              </a:solidFill>
            </a:endParaRPr>
          </a:p>
          <a:p>
            <a:r>
              <a:rPr lang="en-US" sz="3600" dirty="0">
                <a:solidFill>
                  <a:schemeClr val="tx1"/>
                </a:solidFill>
              </a:rPr>
              <a:t>Administration</a:t>
            </a:r>
          </a:p>
          <a:p>
            <a:endParaRPr lang="en-US" sz="3600" dirty="0">
              <a:solidFill>
                <a:schemeClr val="tx1"/>
              </a:solidFill>
            </a:endParaRPr>
          </a:p>
          <a:p>
            <a:r>
              <a:rPr lang="en-US" sz="3600" dirty="0">
                <a:solidFill>
                  <a:schemeClr val="tx1"/>
                </a:solidFill>
              </a:rPr>
              <a:t>SLAs</a:t>
            </a:r>
          </a:p>
          <a:p>
            <a:endParaRPr lang="en-US" sz="3600" dirty="0">
              <a:solidFill>
                <a:schemeClr val="tx1"/>
              </a:solidFill>
            </a:endParaRPr>
          </a:p>
          <a:p>
            <a:r>
              <a:rPr lang="en-US" sz="3600" dirty="0">
                <a:solidFill>
                  <a:schemeClr val="tx1"/>
                </a:solidFill>
              </a:rPr>
              <a:t>Time to move</a:t>
            </a:r>
            <a:endParaRPr lang="en-US" sz="1800" dirty="0">
              <a:solidFill>
                <a:schemeClr val="tx1"/>
              </a:solidFill>
            </a:endParaRPr>
          </a:p>
        </p:txBody>
      </p:sp>
    </p:spTree>
    <p:extLst>
      <p:ext uri="{BB962C8B-B14F-4D97-AF65-F5344CB8AC3E}">
        <p14:creationId xmlns:p14="http://schemas.microsoft.com/office/powerpoint/2010/main" val="18150817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C72346-8A63-4ECB-AD56-271215D9EA85}"/>
              </a:ext>
            </a:extLst>
          </p:cNvPr>
          <p:cNvSpPr>
            <a:spLocks noGrp="1"/>
          </p:cNvSpPr>
          <p:nvPr>
            <p:ph type="title"/>
          </p:nvPr>
        </p:nvSpPr>
        <p:spPr/>
        <p:txBody>
          <a:bodyPr/>
          <a:lstStyle/>
          <a:p>
            <a:r>
              <a:rPr lang="en-US" dirty="0"/>
              <a:t>Preferred solution – Recommended database</a:t>
            </a:r>
          </a:p>
        </p:txBody>
      </p:sp>
      <p:sp>
        <p:nvSpPr>
          <p:cNvPr id="6" name="Text Placeholder 5">
            <a:extLst>
              <a:ext uri="{FF2B5EF4-FFF2-40B4-BE49-F238E27FC236}">
                <a16:creationId xmlns:a16="http://schemas.microsoft.com/office/drawing/2014/main" id="{1D372358-9A57-4440-96AE-D21B84A637B3}"/>
              </a:ext>
            </a:extLst>
          </p:cNvPr>
          <p:cNvSpPr>
            <a:spLocks noGrp="1"/>
          </p:cNvSpPr>
          <p:nvPr>
            <p:ph type="body" sz="quarter" idx="10"/>
          </p:nvPr>
        </p:nvSpPr>
        <p:spPr>
          <a:xfrm>
            <a:off x="584199" y="1437480"/>
            <a:ext cx="8427454" cy="4466351"/>
          </a:xfrm>
        </p:spPr>
        <p:txBody>
          <a:bodyPr/>
          <a:lstStyle/>
          <a:p>
            <a:pPr marL="0" indent="0">
              <a:buNone/>
            </a:pPr>
            <a:r>
              <a:rPr lang="en-US" dirty="0"/>
              <a:t>Azure SQL Managed Instance</a:t>
            </a:r>
          </a:p>
          <a:p>
            <a:r>
              <a:rPr lang="en-US" sz="2000" dirty="0">
                <a:latin typeface="+mn-lt"/>
              </a:rPr>
              <a:t>Platform-as-a-Service (PaaS)</a:t>
            </a:r>
          </a:p>
          <a:p>
            <a:endParaRPr lang="en-US" sz="2000" dirty="0">
              <a:latin typeface="+mn-lt"/>
            </a:endParaRPr>
          </a:p>
          <a:p>
            <a:r>
              <a:rPr lang="en-US" sz="2000" dirty="0">
                <a:latin typeface="+mn-lt"/>
              </a:rPr>
              <a:t>Supports database migration from on-premises with minimal to no database changes</a:t>
            </a:r>
          </a:p>
          <a:p>
            <a:endParaRPr lang="en-US" sz="2000" dirty="0">
              <a:latin typeface="+mn-lt"/>
            </a:endParaRPr>
          </a:p>
          <a:p>
            <a:r>
              <a:rPr lang="en-US" sz="2000" dirty="0">
                <a:latin typeface="+mn-lt"/>
              </a:rPr>
              <a:t>Provides all of the PaaS benefits of Azure SQL Database but adds capabilities that were previously only available in SQL VMs</a:t>
            </a:r>
          </a:p>
          <a:p>
            <a:endParaRPr lang="en-US" sz="2000" dirty="0">
              <a:latin typeface="+mn-lt"/>
            </a:endParaRPr>
          </a:p>
          <a:p>
            <a:r>
              <a:rPr lang="en-US" sz="2000" dirty="0">
                <a:latin typeface="+mn-lt"/>
              </a:rPr>
              <a:t>Includes a native virtual network (VNet) and near 100% compatibility with on-premises SQL Server</a:t>
            </a:r>
          </a:p>
        </p:txBody>
      </p:sp>
      <p:pic>
        <p:nvPicPr>
          <p:cNvPr id="7" name="Picture 2" descr="Azure SQL Database Managed Instance icon">
            <a:extLst>
              <a:ext uri="{FF2B5EF4-FFF2-40B4-BE49-F238E27FC236}">
                <a16:creationId xmlns:a16="http://schemas.microsoft.com/office/drawing/2014/main" id="{48FCE78F-6C91-45D4-AA58-739EF2AE53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7800" y="2061972"/>
            <a:ext cx="2080550" cy="2734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863626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Data migration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Overview of the preferred data platform migration process, broken down into pre-migration, migration, and post-migration steps.">
            <a:extLst>
              <a:ext uri="{FF2B5EF4-FFF2-40B4-BE49-F238E27FC236}">
                <a16:creationId xmlns:a16="http://schemas.microsoft.com/office/drawing/2014/main" id="{97E4D48A-4F46-4071-A0B1-F6E7C41100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84" y="1554094"/>
            <a:ext cx="11810431" cy="3749812"/>
          </a:xfrm>
          <a:prstGeom prst="rect">
            <a:avLst/>
          </a:prstGeom>
        </p:spPr>
      </p:pic>
    </p:spTree>
    <p:extLst>
      <p:ext uri="{BB962C8B-B14F-4D97-AF65-F5344CB8AC3E}">
        <p14:creationId xmlns:p14="http://schemas.microsoft.com/office/powerpoint/2010/main" val="3792428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341196"/>
            <a:ext cx="11584795" cy="4438138"/>
          </a:xfrm>
          <a:prstGeom prst="rect">
            <a:avLst/>
          </a:prstGeom>
          <a:noFill/>
        </p:spPr>
        <p:txBody>
          <a:bodyPr wrap="square" lIns="182880" tIns="146304" rIns="182880" bIns="146304" rtlCol="0">
            <a:spAutoFit/>
          </a:bodyPr>
          <a:lstStyle/>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in a group to develop a plan for migrating on-premises VMs and SQL Server 2008 R2 databases into a combination of IaaS and PaaS services in Azure. You will provide guidance on performing assessments to reveal any feature parity and compatibility issues between the customer's SQL Server 2008 R2 databases and the managed database offerings in Azure. You will then design a solution for migrating their on-premises services, including VMs and databases, into Azure, with minimal or no down-time. Finally, you will provide guidance on how to enable some of the advanced SQL features available in Azure to improve security and performance in the customer's applications.</a:t>
            </a: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 cloud migration solution for business-critical applications and databases.</a:t>
            </a:r>
            <a:endParaRPr lang="en-US" sz="24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C72346-8A63-4ECB-AD56-271215D9EA85}"/>
              </a:ext>
            </a:extLst>
          </p:cNvPr>
          <p:cNvSpPr>
            <a:spLocks noGrp="1"/>
          </p:cNvSpPr>
          <p:nvPr>
            <p:ph type="title"/>
          </p:nvPr>
        </p:nvSpPr>
        <p:spPr/>
        <p:txBody>
          <a:bodyPr/>
          <a:lstStyle/>
          <a:p>
            <a:r>
              <a:rPr lang="en-US" dirty="0"/>
              <a:t>Preferred solution – Database security</a:t>
            </a:r>
          </a:p>
        </p:txBody>
      </p:sp>
      <p:pic>
        <p:nvPicPr>
          <p:cNvPr id="9" name="Picture 2" descr="Diagram of SQL Advanced Data Security capabilities, featuring network security, access management, threat protection, information protection, and customer data.">
            <a:extLst>
              <a:ext uri="{FF2B5EF4-FFF2-40B4-BE49-F238E27FC236}">
                <a16:creationId xmlns:a16="http://schemas.microsoft.com/office/drawing/2014/main" id="{19A80CC9-4396-4628-B923-E6FC09F0CB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8078" y="1426998"/>
            <a:ext cx="8855843" cy="4846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052298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C72346-8A63-4ECB-AD56-271215D9EA85}"/>
              </a:ext>
            </a:extLst>
          </p:cNvPr>
          <p:cNvSpPr>
            <a:spLocks noGrp="1"/>
          </p:cNvSpPr>
          <p:nvPr>
            <p:ph type="title"/>
          </p:nvPr>
        </p:nvSpPr>
        <p:spPr/>
        <p:txBody>
          <a:bodyPr/>
          <a:lstStyle/>
          <a:p>
            <a:r>
              <a:rPr lang="en-US" dirty="0"/>
              <a:t>Preferred solution – Read-only reporting</a:t>
            </a:r>
          </a:p>
        </p:txBody>
      </p:sp>
      <p:sp>
        <p:nvSpPr>
          <p:cNvPr id="6" name="Text Placeholder 5">
            <a:extLst>
              <a:ext uri="{FF2B5EF4-FFF2-40B4-BE49-F238E27FC236}">
                <a16:creationId xmlns:a16="http://schemas.microsoft.com/office/drawing/2014/main" id="{1D372358-9A57-4440-96AE-D21B84A637B3}"/>
              </a:ext>
            </a:extLst>
          </p:cNvPr>
          <p:cNvSpPr>
            <a:spLocks noGrp="1"/>
          </p:cNvSpPr>
          <p:nvPr>
            <p:ph type="body" sz="quarter" idx="10"/>
          </p:nvPr>
        </p:nvSpPr>
        <p:spPr>
          <a:xfrm>
            <a:off x="584199" y="1437480"/>
            <a:ext cx="8427454" cy="2782493"/>
          </a:xfrm>
        </p:spPr>
        <p:txBody>
          <a:bodyPr/>
          <a:lstStyle/>
          <a:p>
            <a:r>
              <a:rPr lang="en-US" dirty="0"/>
              <a:t>Read Scale-out</a:t>
            </a:r>
          </a:p>
          <a:p>
            <a:pPr lvl="1"/>
            <a:endParaRPr lang="en-US" dirty="0"/>
          </a:p>
          <a:p>
            <a:r>
              <a:rPr lang="en-US" dirty="0"/>
              <a:t>Read-only replica</a:t>
            </a:r>
          </a:p>
          <a:p>
            <a:endParaRPr lang="en-US" dirty="0"/>
          </a:p>
          <a:p>
            <a:r>
              <a:rPr lang="en-US" dirty="0"/>
              <a:t>Free with SQL MI BC</a:t>
            </a:r>
          </a:p>
        </p:txBody>
      </p:sp>
      <p:pic>
        <p:nvPicPr>
          <p:cNvPr id="3" name="Picture 2" descr="Diagram of Read Scale-out architecture, displaying the read-only endpoint on a secondary replica within the SQL MI Business Critical service tier.">
            <a:extLst>
              <a:ext uri="{FF2B5EF4-FFF2-40B4-BE49-F238E27FC236}">
                <a16:creationId xmlns:a16="http://schemas.microsoft.com/office/drawing/2014/main" id="{F48F0629-74C4-4E04-AE95-603C14A2E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1125" y="1189176"/>
            <a:ext cx="5952543" cy="5475915"/>
          </a:xfrm>
          <a:prstGeom prst="rect">
            <a:avLst/>
          </a:prstGeom>
        </p:spPr>
      </p:pic>
    </p:spTree>
    <p:extLst>
      <p:ext uri="{BB962C8B-B14F-4D97-AF65-F5344CB8AC3E}">
        <p14:creationId xmlns:p14="http://schemas.microsoft.com/office/powerpoint/2010/main" val="293785422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Gaming services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Diagram of the preferred solution for the gaming services. The gaming services are hosted in a VNet, with subnets for MI, Game, Management, Auth, and a Gateway subnet. SQL MI instances are hosted in the MI subnet. Gaming IaaS VMs are hosted in the Game subnet. Authorization VMs are in the Auth subnet, and a JumpbBox is  in the Management subnet. On-premises resources can access the VNet through ExpressRoute or a VPN gateway.">
            <a:extLst>
              <a:ext uri="{FF2B5EF4-FFF2-40B4-BE49-F238E27FC236}">
                <a16:creationId xmlns:a16="http://schemas.microsoft.com/office/drawing/2014/main" id="{F3FB0210-F277-44C9-ABD0-BE2A6BB23AF2}"/>
              </a:ext>
            </a:extLst>
          </p:cNvPr>
          <p:cNvPicPr>
            <a:picLocks noChangeAspect="1"/>
          </p:cNvPicPr>
          <p:nvPr/>
        </p:nvPicPr>
        <p:blipFill>
          <a:blip r:embed="rId3"/>
          <a:stretch>
            <a:fillRect/>
          </a:stretch>
        </p:blipFill>
        <p:spPr>
          <a:xfrm>
            <a:off x="3063283" y="1187500"/>
            <a:ext cx="6065433" cy="5380989"/>
          </a:xfrm>
          <a:prstGeom prst="rect">
            <a:avLst/>
          </a:prstGeom>
        </p:spPr>
      </p:pic>
    </p:spTree>
    <p:extLst>
      <p:ext uri="{BB962C8B-B14F-4D97-AF65-F5344CB8AC3E}">
        <p14:creationId xmlns:p14="http://schemas.microsoft.com/office/powerpoint/2010/main" val="38603453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Gaming services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63E5FEA-CA1C-4D0A-A389-76A1BA62E16A}"/>
              </a:ext>
            </a:extLst>
          </p:cNvPr>
          <p:cNvSpPr>
            <a:spLocks noGrp="1"/>
          </p:cNvSpPr>
          <p:nvPr>
            <p:ph type="body" sz="quarter" idx="10"/>
          </p:nvPr>
        </p:nvSpPr>
        <p:spPr>
          <a:xfrm>
            <a:off x="269239" y="1189177"/>
            <a:ext cx="9237899" cy="5379312"/>
          </a:xfrm>
        </p:spPr>
        <p:txBody>
          <a:bodyPr>
            <a:normAutofit/>
          </a:bodyPr>
          <a:lstStyle/>
          <a:p>
            <a:r>
              <a:rPr lang="en-US" sz="3600" dirty="0">
                <a:solidFill>
                  <a:schemeClr val="tx1"/>
                </a:solidFill>
              </a:rPr>
              <a:t>Azure Site Recovery to migrate VMs</a:t>
            </a:r>
          </a:p>
          <a:p>
            <a:endParaRPr lang="en-US" sz="3600" dirty="0">
              <a:solidFill>
                <a:schemeClr val="tx1"/>
              </a:solidFill>
            </a:endParaRPr>
          </a:p>
          <a:p>
            <a:r>
              <a:rPr lang="en-US" sz="3600" dirty="0">
                <a:solidFill>
                  <a:schemeClr val="tx1"/>
                </a:solidFill>
              </a:rPr>
              <a:t>Multi-region deployments to address latency</a:t>
            </a:r>
          </a:p>
          <a:p>
            <a:endParaRPr lang="en-US" sz="3600" dirty="0">
              <a:solidFill>
                <a:schemeClr val="tx1"/>
              </a:solidFill>
            </a:endParaRPr>
          </a:p>
          <a:p>
            <a:r>
              <a:rPr lang="en-US" sz="3600" dirty="0">
                <a:solidFill>
                  <a:schemeClr val="tx1"/>
                </a:solidFill>
              </a:rPr>
              <a:t>VM scale sets for scalability of VMs</a:t>
            </a:r>
          </a:p>
          <a:p>
            <a:endParaRPr lang="en-US" sz="3600" dirty="0">
              <a:solidFill>
                <a:schemeClr val="tx1"/>
              </a:solidFill>
            </a:endParaRPr>
          </a:p>
          <a:p>
            <a:r>
              <a:rPr lang="en-US" sz="3600" dirty="0">
                <a:solidFill>
                  <a:schemeClr val="tx1"/>
                </a:solidFill>
              </a:rPr>
              <a:t>Availability Zones for high-availability</a:t>
            </a:r>
            <a:endParaRPr lang="en-US" sz="1800" dirty="0">
              <a:solidFill>
                <a:schemeClr val="tx1"/>
              </a:solidFill>
            </a:endParaRPr>
          </a:p>
        </p:txBody>
      </p:sp>
    </p:spTree>
    <p:extLst>
      <p:ext uri="{BB962C8B-B14F-4D97-AF65-F5344CB8AC3E}">
        <p14:creationId xmlns:p14="http://schemas.microsoft.com/office/powerpoint/2010/main" val="16568141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Data warehouse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SQL Server 2008 R2 is being migrated to Azure SQL Database Hyperscale using the Azure Database Migration Service.">
            <a:extLst>
              <a:ext uri="{FF2B5EF4-FFF2-40B4-BE49-F238E27FC236}">
                <a16:creationId xmlns:a16="http://schemas.microsoft.com/office/drawing/2014/main" id="{3B0086C4-19D7-4DE6-A2D5-090B194B75F9}"/>
              </a:ext>
            </a:extLst>
          </p:cNvPr>
          <p:cNvPicPr>
            <a:picLocks noChangeAspect="1"/>
          </p:cNvPicPr>
          <p:nvPr/>
        </p:nvPicPr>
        <p:blipFill>
          <a:blip r:embed="rId3"/>
          <a:stretch>
            <a:fillRect/>
          </a:stretch>
        </p:blipFill>
        <p:spPr>
          <a:xfrm>
            <a:off x="2085975" y="1871662"/>
            <a:ext cx="8020050" cy="3114675"/>
          </a:xfrm>
          <a:prstGeom prst="rect">
            <a:avLst/>
          </a:prstGeom>
        </p:spPr>
      </p:pic>
    </p:spTree>
    <p:extLst>
      <p:ext uri="{BB962C8B-B14F-4D97-AF65-F5344CB8AC3E}">
        <p14:creationId xmlns:p14="http://schemas.microsoft.com/office/powerpoint/2010/main" val="145151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Diagram of the migration of SQL Server services (SSIS, SSAS, SSRS) to Azure and cloud equivalents."/>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Data warehouse + reporting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Diagram of the migration of SQL Server services to their Azure or cloud equivalents. SSIS is migrated to Azure Data Factory, SSAS to Azure Analysis Services, and SSIS to Power BI.">
            <a:extLst>
              <a:ext uri="{FF2B5EF4-FFF2-40B4-BE49-F238E27FC236}">
                <a16:creationId xmlns:a16="http://schemas.microsoft.com/office/drawing/2014/main" id="{8EC9086E-72F6-4101-84AA-6156C9BAB732}"/>
              </a:ext>
            </a:extLst>
          </p:cNvPr>
          <p:cNvPicPr>
            <a:picLocks noChangeAspect="1"/>
          </p:cNvPicPr>
          <p:nvPr/>
        </p:nvPicPr>
        <p:blipFill>
          <a:blip r:embed="rId3"/>
          <a:stretch>
            <a:fillRect/>
          </a:stretch>
        </p:blipFill>
        <p:spPr>
          <a:xfrm>
            <a:off x="723417" y="1082847"/>
            <a:ext cx="10745165" cy="5485642"/>
          </a:xfrm>
          <a:prstGeom prst="rect">
            <a:avLst/>
          </a:prstGeom>
        </p:spPr>
      </p:pic>
    </p:spTree>
    <p:extLst>
      <p:ext uri="{BB962C8B-B14F-4D97-AF65-F5344CB8AC3E}">
        <p14:creationId xmlns:p14="http://schemas.microsoft.com/office/powerpoint/2010/main" val="21105475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Regional outages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63E5FEA-CA1C-4D0A-A389-76A1BA62E16A}"/>
              </a:ext>
            </a:extLst>
          </p:cNvPr>
          <p:cNvSpPr>
            <a:spLocks noGrp="1"/>
          </p:cNvSpPr>
          <p:nvPr>
            <p:ph type="body" sz="quarter" idx="10"/>
          </p:nvPr>
        </p:nvSpPr>
        <p:spPr>
          <a:xfrm>
            <a:off x="269239" y="1189177"/>
            <a:ext cx="9237899" cy="5379312"/>
          </a:xfrm>
        </p:spPr>
        <p:txBody>
          <a:bodyPr>
            <a:normAutofit/>
          </a:bodyPr>
          <a:lstStyle/>
          <a:p>
            <a:r>
              <a:rPr lang="en-US" sz="3600" dirty="0">
                <a:solidFill>
                  <a:schemeClr val="tx1"/>
                </a:solidFill>
              </a:rPr>
              <a:t>Availability Zones for VMs</a:t>
            </a:r>
          </a:p>
          <a:p>
            <a:endParaRPr lang="en-US" sz="3600" dirty="0">
              <a:solidFill>
                <a:schemeClr val="tx1"/>
              </a:solidFill>
            </a:endParaRPr>
          </a:p>
          <a:p>
            <a:r>
              <a:rPr lang="en-US" sz="3600" dirty="0">
                <a:solidFill>
                  <a:schemeClr val="tx1"/>
                </a:solidFill>
              </a:rPr>
              <a:t>Auto-failover groups in SQL MI</a:t>
            </a:r>
          </a:p>
          <a:p>
            <a:endParaRPr lang="en-US" sz="3600" dirty="0">
              <a:solidFill>
                <a:schemeClr val="tx1"/>
              </a:solidFill>
            </a:endParaRPr>
          </a:p>
          <a:p>
            <a:r>
              <a:rPr lang="en-US" sz="3600" dirty="0">
                <a:solidFill>
                  <a:schemeClr val="tx1"/>
                </a:solidFill>
              </a:rPr>
              <a:t>Geo-restore and geo-replication for DW</a:t>
            </a:r>
            <a:endParaRPr lang="en-US" sz="1800" dirty="0">
              <a:solidFill>
                <a:schemeClr val="tx1"/>
              </a:solidFill>
            </a:endParaRPr>
          </a:p>
        </p:txBody>
      </p:sp>
    </p:spTree>
    <p:extLst>
      <p:ext uri="{BB962C8B-B14F-4D97-AF65-F5344CB8AC3E}">
        <p14:creationId xmlns:p14="http://schemas.microsoft.com/office/powerpoint/2010/main" val="25687517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CB31A9-4CA9-4C45-9D35-F6DFD3DB29A5}"/>
              </a:ext>
              <a:ext uri="{C183D7F6-B498-43B3-948B-1728B52AA6E4}">
                <adec:decorative xmlns:adec="http://schemas.microsoft.com/office/drawing/2017/decorative" val="1"/>
              </a:ext>
            </a:extLst>
          </p:cNvPr>
          <p:cNvSpPr/>
          <p:nvPr/>
        </p:nvSpPr>
        <p:spPr bwMode="auto">
          <a:xfrm>
            <a:off x="0" y="1405036"/>
            <a:ext cx="12192000" cy="483717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426A70B2-B9C6-4C70-A382-D8971FBADB4B}"/>
              </a:ext>
            </a:extLst>
          </p:cNvPr>
          <p:cNvSpPr>
            <a:spLocks noGrp="1"/>
          </p:cNvSpPr>
          <p:nvPr>
            <p:ph type="title"/>
          </p:nvPr>
        </p:nvSpPr>
        <p:spPr/>
        <p:txBody>
          <a:bodyPr/>
          <a:lstStyle/>
          <a:p>
            <a:r>
              <a:rPr lang="en-US" dirty="0"/>
              <a:t>Options for running SQL databases on Azure</a:t>
            </a:r>
          </a:p>
        </p:txBody>
      </p:sp>
      <p:pic>
        <p:nvPicPr>
          <p:cNvPr id="8" name="Picture 7" descr="Image showing options for running SQL databases on Azure. Options include SQL Server on a VM, Azure SQL Database Managed Instance, and Azure SQL Database.">
            <a:extLst>
              <a:ext uri="{FF2B5EF4-FFF2-40B4-BE49-F238E27FC236}">
                <a16:creationId xmlns:a16="http://schemas.microsoft.com/office/drawing/2014/main" id="{22C9511F-A4B7-4CBC-9739-A971898DDC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105" y="1506943"/>
            <a:ext cx="11607790" cy="4633362"/>
          </a:xfrm>
          <a:prstGeom prst="rect">
            <a:avLst/>
          </a:prstGeom>
        </p:spPr>
      </p:pic>
    </p:spTree>
    <p:extLst>
      <p:ext uri="{BB962C8B-B14F-4D97-AF65-F5344CB8AC3E}">
        <p14:creationId xmlns:p14="http://schemas.microsoft.com/office/powerpoint/2010/main" val="314829158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9634D02-9808-4277-8A2B-D849896FA2A6}"/>
              </a:ext>
            </a:extLst>
          </p:cNvPr>
          <p:cNvSpPr>
            <a:spLocks noGrp="1"/>
          </p:cNvSpPr>
          <p:nvPr>
            <p:ph type="title"/>
          </p:nvPr>
        </p:nvSpPr>
        <p:spPr>
          <a:xfrm>
            <a:off x="456660" y="284159"/>
            <a:ext cx="10792963" cy="598539"/>
          </a:xfrm>
        </p:spPr>
        <p:txBody>
          <a:bodyPr/>
          <a:lstStyle/>
          <a:p>
            <a:r>
              <a:rPr lang="en-US" dirty="0"/>
              <a:t>Comparing the three</a:t>
            </a:r>
          </a:p>
        </p:txBody>
      </p:sp>
      <p:sp>
        <p:nvSpPr>
          <p:cNvPr id="21" name="Table header - Resources">
            <a:extLst>
              <a:ext uri="{FF2B5EF4-FFF2-40B4-BE49-F238E27FC236}">
                <a16:creationId xmlns:a16="http://schemas.microsoft.com/office/drawing/2014/main" id="{8727CE7A-0BA5-4FEB-B4EA-A945776D2374}"/>
              </a:ext>
            </a:extLst>
          </p:cNvPr>
          <p:cNvSpPr/>
          <p:nvPr/>
        </p:nvSpPr>
        <p:spPr>
          <a:xfrm>
            <a:off x="1513145" y="1118698"/>
            <a:ext cx="1347485" cy="400110"/>
          </a:xfrm>
          <a:prstGeom prst="rect">
            <a:avLst/>
          </a:prstGeom>
        </p:spPr>
        <p:txBody>
          <a:bodyPr wrap="none">
            <a:spAutoFit/>
          </a:bodyPr>
          <a:lstStyle/>
          <a:p>
            <a:r>
              <a:rPr lang="en-US" sz="2000" b="1" dirty="0">
                <a:latin typeface="+mj-lt"/>
              </a:rPr>
              <a:t>Resources</a:t>
            </a:r>
          </a:p>
        </p:txBody>
      </p:sp>
      <p:sp>
        <p:nvSpPr>
          <p:cNvPr id="23" name="Table header - Compatibility">
            <a:extLst>
              <a:ext uri="{FF2B5EF4-FFF2-40B4-BE49-F238E27FC236}">
                <a16:creationId xmlns:a16="http://schemas.microsoft.com/office/drawing/2014/main" id="{4FFA8FB5-A4DF-496C-AE86-C2EE7AF5C746}"/>
              </a:ext>
            </a:extLst>
          </p:cNvPr>
          <p:cNvSpPr/>
          <p:nvPr/>
        </p:nvSpPr>
        <p:spPr>
          <a:xfrm>
            <a:off x="5136094" y="1115899"/>
            <a:ext cx="1749390" cy="400110"/>
          </a:xfrm>
          <a:prstGeom prst="rect">
            <a:avLst/>
          </a:prstGeom>
        </p:spPr>
        <p:txBody>
          <a:bodyPr wrap="none">
            <a:spAutoFit/>
          </a:bodyPr>
          <a:lstStyle/>
          <a:p>
            <a:r>
              <a:rPr lang="en-US" sz="2000" b="1" dirty="0">
                <a:latin typeface="+mj-lt"/>
              </a:rPr>
              <a:t>Compatibility</a:t>
            </a:r>
          </a:p>
        </p:txBody>
      </p:sp>
      <p:sp>
        <p:nvSpPr>
          <p:cNvPr id="25" name="Table header - Best for">
            <a:extLst>
              <a:ext uri="{FF2B5EF4-FFF2-40B4-BE49-F238E27FC236}">
                <a16:creationId xmlns:a16="http://schemas.microsoft.com/office/drawing/2014/main" id="{D1CC9EAD-BF4E-4B7A-BEA9-5D46D259BA09}"/>
              </a:ext>
            </a:extLst>
          </p:cNvPr>
          <p:cNvSpPr/>
          <p:nvPr/>
        </p:nvSpPr>
        <p:spPr>
          <a:xfrm>
            <a:off x="7306956" y="1115899"/>
            <a:ext cx="1087157" cy="400110"/>
          </a:xfrm>
          <a:prstGeom prst="rect">
            <a:avLst/>
          </a:prstGeom>
        </p:spPr>
        <p:txBody>
          <a:bodyPr wrap="none">
            <a:spAutoFit/>
          </a:bodyPr>
          <a:lstStyle/>
          <a:p>
            <a:r>
              <a:rPr lang="en-US" sz="2000" b="1" dirty="0">
                <a:latin typeface="+mj-lt"/>
              </a:rPr>
              <a:t>Best for</a:t>
            </a:r>
          </a:p>
        </p:txBody>
      </p:sp>
      <p:sp>
        <p:nvSpPr>
          <p:cNvPr id="7" name="SQL Server on VM">
            <a:extLst>
              <a:ext uri="{FF2B5EF4-FFF2-40B4-BE49-F238E27FC236}">
                <a16:creationId xmlns:a16="http://schemas.microsoft.com/office/drawing/2014/main" id="{622CB7AB-028D-48D3-9BE6-F455EF263F1A}"/>
              </a:ext>
            </a:extLst>
          </p:cNvPr>
          <p:cNvSpPr/>
          <p:nvPr/>
        </p:nvSpPr>
        <p:spPr>
          <a:xfrm>
            <a:off x="0" y="1702072"/>
            <a:ext cx="1513145" cy="707886"/>
          </a:xfrm>
          <a:prstGeom prst="rect">
            <a:avLst/>
          </a:prstGeom>
        </p:spPr>
        <p:txBody>
          <a:bodyPr wrap="square">
            <a:spAutoFit/>
          </a:bodyPr>
          <a:lstStyle/>
          <a:p>
            <a:pPr algn="ctr"/>
            <a:r>
              <a:rPr lang="en-US" sz="2000" dirty="0"/>
              <a:t>SQL Server on VM</a:t>
            </a:r>
          </a:p>
        </p:txBody>
      </p:sp>
      <p:pic>
        <p:nvPicPr>
          <p:cNvPr id="27" name="SQL Server on VM icon" descr="SQL Server on an Azure VM icon">
            <a:extLst>
              <a:ext uri="{FF2B5EF4-FFF2-40B4-BE49-F238E27FC236}">
                <a16:creationId xmlns:a16="http://schemas.microsoft.com/office/drawing/2014/main" id="{B195CD5A-6F34-4D23-8D5C-FDD2A05F424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8292" y="2409958"/>
            <a:ext cx="929716" cy="758952"/>
          </a:xfrm>
          <a:prstGeom prst="rect">
            <a:avLst/>
          </a:prstGeom>
        </p:spPr>
      </p:pic>
      <p:sp>
        <p:nvSpPr>
          <p:cNvPr id="30" name="SQL Server on VM resources">
            <a:extLst>
              <a:ext uri="{FF2B5EF4-FFF2-40B4-BE49-F238E27FC236}">
                <a16:creationId xmlns:a16="http://schemas.microsoft.com/office/drawing/2014/main" id="{FBA9822D-0E76-4C0B-BBF8-97FBA8DB5B11}"/>
              </a:ext>
            </a:extLst>
          </p:cNvPr>
          <p:cNvSpPr/>
          <p:nvPr/>
        </p:nvSpPr>
        <p:spPr>
          <a:xfrm>
            <a:off x="1672125" y="1909825"/>
            <a:ext cx="3257410" cy="923330"/>
          </a:xfrm>
          <a:prstGeom prst="rect">
            <a:avLst/>
          </a:prstGeom>
        </p:spPr>
        <p:txBody>
          <a:bodyPr wrap="square">
            <a:spAutoFit/>
          </a:bodyPr>
          <a:lstStyle/>
          <a:p>
            <a:r>
              <a:rPr lang="en-US" dirty="0"/>
              <a:t>You have some IT resources for configuration and management</a:t>
            </a:r>
          </a:p>
        </p:txBody>
      </p:sp>
      <p:sp>
        <p:nvSpPr>
          <p:cNvPr id="34" name="SQL Server on VM Compatibility">
            <a:extLst>
              <a:ext uri="{FF2B5EF4-FFF2-40B4-BE49-F238E27FC236}">
                <a16:creationId xmlns:a16="http://schemas.microsoft.com/office/drawing/2014/main" id="{762349BD-F63D-45CB-A9A7-7231A1441D03}"/>
              </a:ext>
            </a:extLst>
          </p:cNvPr>
          <p:cNvSpPr/>
          <p:nvPr/>
        </p:nvSpPr>
        <p:spPr>
          <a:xfrm>
            <a:off x="5064905" y="1881936"/>
            <a:ext cx="2111156" cy="923330"/>
          </a:xfrm>
          <a:prstGeom prst="rect">
            <a:avLst/>
          </a:prstGeom>
        </p:spPr>
        <p:txBody>
          <a:bodyPr wrap="square">
            <a:spAutoFit/>
          </a:bodyPr>
          <a:lstStyle/>
          <a:p>
            <a:r>
              <a:rPr lang="en-US" dirty="0"/>
              <a:t>Supports all on-premises capabilities</a:t>
            </a:r>
          </a:p>
        </p:txBody>
      </p:sp>
      <p:sp>
        <p:nvSpPr>
          <p:cNvPr id="37" name="SQL Server on VM Best for">
            <a:extLst>
              <a:ext uri="{FF2B5EF4-FFF2-40B4-BE49-F238E27FC236}">
                <a16:creationId xmlns:a16="http://schemas.microsoft.com/office/drawing/2014/main" id="{3ABA605F-AE82-4D02-9BC7-CC3176AAE307}"/>
              </a:ext>
            </a:extLst>
          </p:cNvPr>
          <p:cNvSpPr/>
          <p:nvPr/>
        </p:nvSpPr>
        <p:spPr>
          <a:xfrm>
            <a:off x="7273686" y="1652969"/>
            <a:ext cx="4573817" cy="1477328"/>
          </a:xfrm>
          <a:prstGeom prst="rect">
            <a:avLst/>
          </a:prstGeom>
        </p:spPr>
        <p:txBody>
          <a:bodyPr wrap="square">
            <a:spAutoFit/>
          </a:bodyPr>
          <a:lstStyle/>
          <a:p>
            <a:pPr marL="285750" indent="-285750">
              <a:buFont typeface="Arial" panose="020B0604020202020204" pitchFamily="34" charset="0"/>
              <a:buChar char="•"/>
            </a:pPr>
            <a:r>
              <a:rPr lang="en-US" dirty="0"/>
              <a:t>Existing applications that require fast migration to the cloud with minimal or no changes.</a:t>
            </a:r>
          </a:p>
          <a:p>
            <a:pPr marL="285750" indent="-285750">
              <a:buFont typeface="Arial" panose="020B0604020202020204" pitchFamily="34" charset="0"/>
              <a:buChar char="•"/>
            </a:pPr>
            <a:r>
              <a:rPr lang="en-US" dirty="0"/>
              <a:t>You need full admin rights</a:t>
            </a:r>
          </a:p>
          <a:p>
            <a:pPr marL="285750" indent="-285750">
              <a:buFont typeface="Arial" panose="020B0604020202020204" pitchFamily="34" charset="0"/>
              <a:buChar char="•"/>
            </a:pPr>
            <a:r>
              <a:rPr lang="en-US" dirty="0"/>
              <a:t>Up to 64 TB of storage</a:t>
            </a:r>
          </a:p>
        </p:txBody>
      </p:sp>
      <p:sp>
        <p:nvSpPr>
          <p:cNvPr id="13" name="SQL MI">
            <a:extLst>
              <a:ext uri="{FF2B5EF4-FFF2-40B4-BE49-F238E27FC236}">
                <a16:creationId xmlns:a16="http://schemas.microsoft.com/office/drawing/2014/main" id="{66364F69-4843-4149-90EA-97E167184A44}"/>
              </a:ext>
            </a:extLst>
          </p:cNvPr>
          <p:cNvSpPr/>
          <p:nvPr/>
        </p:nvSpPr>
        <p:spPr>
          <a:xfrm>
            <a:off x="80113" y="3254593"/>
            <a:ext cx="1005403" cy="400110"/>
          </a:xfrm>
          <a:prstGeom prst="rect">
            <a:avLst/>
          </a:prstGeom>
        </p:spPr>
        <p:txBody>
          <a:bodyPr wrap="none">
            <a:spAutoFit/>
          </a:bodyPr>
          <a:lstStyle/>
          <a:p>
            <a:r>
              <a:rPr lang="en-US" sz="2000" dirty="0"/>
              <a:t>SQL MI</a:t>
            </a:r>
          </a:p>
        </p:txBody>
      </p:sp>
      <p:pic>
        <p:nvPicPr>
          <p:cNvPr id="31" name="SQL MI icon" descr="Azure SQL Database Managed Instance icon">
            <a:extLst>
              <a:ext uri="{FF2B5EF4-FFF2-40B4-BE49-F238E27FC236}">
                <a16:creationId xmlns:a16="http://schemas.microsoft.com/office/drawing/2014/main" id="{3BA14C79-5D49-40CA-BC7E-560BD6C8C1B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6660" y="3694944"/>
            <a:ext cx="577544" cy="758952"/>
          </a:xfrm>
          <a:prstGeom prst="rect">
            <a:avLst/>
          </a:prstGeom>
          <a:noFill/>
          <a:extLst>
            <a:ext uri="{909E8E84-426E-40DD-AFC4-6F175D3DCCD1}">
              <a14:hiddenFill xmlns:a14="http://schemas.microsoft.com/office/drawing/2010/main">
                <a:solidFill>
                  <a:srgbClr val="FFFFFF"/>
                </a:solidFill>
              </a14:hiddenFill>
            </a:ext>
          </a:extLst>
        </p:spPr>
      </p:pic>
      <p:sp>
        <p:nvSpPr>
          <p:cNvPr id="33" name="SQL MI Resources">
            <a:extLst>
              <a:ext uri="{FF2B5EF4-FFF2-40B4-BE49-F238E27FC236}">
                <a16:creationId xmlns:a16="http://schemas.microsoft.com/office/drawing/2014/main" id="{F5A48096-CB66-4D7E-8C97-387E53B21010}"/>
              </a:ext>
            </a:extLst>
          </p:cNvPr>
          <p:cNvSpPr/>
          <p:nvPr/>
        </p:nvSpPr>
        <p:spPr>
          <a:xfrm>
            <a:off x="1677269" y="3597114"/>
            <a:ext cx="3344574" cy="923330"/>
          </a:xfrm>
          <a:prstGeom prst="rect">
            <a:avLst/>
          </a:prstGeom>
        </p:spPr>
        <p:txBody>
          <a:bodyPr wrap="square">
            <a:spAutoFit/>
          </a:bodyPr>
          <a:lstStyle/>
          <a:p>
            <a:r>
              <a:rPr lang="en-US" dirty="0"/>
              <a:t>You do not want to employ IT resources for configuration </a:t>
            </a:r>
            <a:r>
              <a:rPr lang="en-US"/>
              <a:t>and management</a:t>
            </a:r>
            <a:endParaRPr lang="en-US" dirty="0"/>
          </a:p>
        </p:txBody>
      </p:sp>
      <p:sp>
        <p:nvSpPr>
          <p:cNvPr id="35" name="SQL MI Compatibility">
            <a:extLst>
              <a:ext uri="{FF2B5EF4-FFF2-40B4-BE49-F238E27FC236}">
                <a16:creationId xmlns:a16="http://schemas.microsoft.com/office/drawing/2014/main" id="{C846F5F0-5C24-4878-AA33-2C6693912A40}"/>
              </a:ext>
            </a:extLst>
          </p:cNvPr>
          <p:cNvSpPr/>
          <p:nvPr/>
        </p:nvSpPr>
        <p:spPr>
          <a:xfrm>
            <a:off x="5113116" y="3325500"/>
            <a:ext cx="2126520" cy="1477328"/>
          </a:xfrm>
          <a:prstGeom prst="rect">
            <a:avLst/>
          </a:prstGeom>
        </p:spPr>
        <p:txBody>
          <a:bodyPr wrap="square">
            <a:spAutoFit/>
          </a:bodyPr>
          <a:lstStyle/>
          <a:p>
            <a:r>
              <a:rPr lang="en-US" dirty="0"/>
              <a:t>Supports almost all on-premises instance-level and database-level capabilities</a:t>
            </a:r>
          </a:p>
        </p:txBody>
      </p:sp>
      <p:sp>
        <p:nvSpPr>
          <p:cNvPr id="38" name="SQL MI Best for">
            <a:extLst>
              <a:ext uri="{FF2B5EF4-FFF2-40B4-BE49-F238E27FC236}">
                <a16:creationId xmlns:a16="http://schemas.microsoft.com/office/drawing/2014/main" id="{936AF5C6-8D8C-4443-B659-18402D51F1BC}"/>
              </a:ext>
            </a:extLst>
          </p:cNvPr>
          <p:cNvSpPr/>
          <p:nvPr/>
        </p:nvSpPr>
        <p:spPr>
          <a:xfrm>
            <a:off x="7277564" y="3077832"/>
            <a:ext cx="4683771" cy="2031325"/>
          </a:xfrm>
          <a:prstGeom prst="rect">
            <a:avLst/>
          </a:prstGeom>
        </p:spPr>
        <p:txBody>
          <a:bodyPr wrap="square">
            <a:spAutoFit/>
          </a:bodyPr>
          <a:lstStyle/>
          <a:p>
            <a:pPr marL="285750" indent="-285750">
              <a:buFont typeface="Arial" panose="020B0604020202020204" pitchFamily="34" charset="0"/>
              <a:buChar char="•"/>
            </a:pPr>
            <a:r>
              <a:rPr lang="en-US" dirty="0">
                <a:cs typeface="Segoe UI Semilight" panose="020B0402040204020203" pitchFamily="34" charset="0"/>
              </a:rPr>
              <a:t>New applications or existing on-premises apps that use the latest SQL Server features and are migrated to the cloud with minimal changes.</a:t>
            </a:r>
          </a:p>
          <a:p>
            <a:pPr marL="285750" indent="-285750">
              <a:buFont typeface="Arial" panose="020B0604020202020204" pitchFamily="34" charset="0"/>
              <a:buChar char="•"/>
            </a:pPr>
            <a:r>
              <a:rPr lang="en-US" dirty="0">
                <a:cs typeface="Segoe UI Semilight" panose="020B0402040204020203" pitchFamily="34" charset="0"/>
              </a:rPr>
              <a:t>Don’t want to manage underlying OS and configuration</a:t>
            </a:r>
          </a:p>
          <a:p>
            <a:pPr marL="285750" indent="-285750">
              <a:buFont typeface="Arial" panose="020B0604020202020204" pitchFamily="34" charset="0"/>
              <a:buChar char="•"/>
            </a:pPr>
            <a:r>
              <a:rPr lang="en-US" dirty="0">
                <a:cs typeface="Segoe UI Semilight" panose="020B0402040204020203" pitchFamily="34" charset="0"/>
              </a:rPr>
              <a:t>Databases up to 8 TB</a:t>
            </a:r>
          </a:p>
        </p:txBody>
      </p:sp>
      <p:sp>
        <p:nvSpPr>
          <p:cNvPr id="10" name="SQL DB">
            <a:extLst>
              <a:ext uri="{FF2B5EF4-FFF2-40B4-BE49-F238E27FC236}">
                <a16:creationId xmlns:a16="http://schemas.microsoft.com/office/drawing/2014/main" id="{051801BF-E60D-48C8-9CD3-C24B5B58633D}"/>
              </a:ext>
            </a:extLst>
          </p:cNvPr>
          <p:cNvSpPr/>
          <p:nvPr/>
        </p:nvSpPr>
        <p:spPr>
          <a:xfrm>
            <a:off x="82541" y="4980213"/>
            <a:ext cx="1032655" cy="400110"/>
          </a:xfrm>
          <a:prstGeom prst="rect">
            <a:avLst/>
          </a:prstGeom>
        </p:spPr>
        <p:txBody>
          <a:bodyPr wrap="none">
            <a:spAutoFit/>
          </a:bodyPr>
          <a:lstStyle/>
          <a:p>
            <a:r>
              <a:rPr lang="en-US" sz="2000" dirty="0"/>
              <a:t>SQL DB</a:t>
            </a:r>
          </a:p>
        </p:txBody>
      </p:sp>
      <p:pic>
        <p:nvPicPr>
          <p:cNvPr id="40" name="SQL DB icon" descr="Azure SQL Database icon">
            <a:extLst>
              <a:ext uri="{FF2B5EF4-FFF2-40B4-BE49-F238E27FC236}">
                <a16:creationId xmlns:a16="http://schemas.microsoft.com/office/drawing/2014/main" id="{3FA7E41B-1DF3-495B-9C29-7B70536F458A}"/>
              </a:ext>
            </a:extLst>
          </p:cNvPr>
          <p:cNvPicPr>
            <a:picLocks noChangeAspect="1"/>
          </p:cNvPicPr>
          <p:nvPr/>
        </p:nvPicPr>
        <p:blipFill>
          <a:blip r:embed="rId6"/>
          <a:stretch>
            <a:fillRect/>
          </a:stretch>
        </p:blipFill>
        <p:spPr>
          <a:xfrm>
            <a:off x="18955" y="4981583"/>
            <a:ext cx="1528390" cy="1528390"/>
          </a:xfrm>
          <a:prstGeom prst="rect">
            <a:avLst/>
          </a:prstGeom>
        </p:spPr>
      </p:pic>
      <p:sp>
        <p:nvSpPr>
          <p:cNvPr id="41" name="SQL DB Resources">
            <a:extLst>
              <a:ext uri="{FF2B5EF4-FFF2-40B4-BE49-F238E27FC236}">
                <a16:creationId xmlns:a16="http://schemas.microsoft.com/office/drawing/2014/main" id="{13E789AF-0511-474A-8ADA-B78571A56317}"/>
              </a:ext>
            </a:extLst>
          </p:cNvPr>
          <p:cNvSpPr/>
          <p:nvPr/>
        </p:nvSpPr>
        <p:spPr>
          <a:xfrm>
            <a:off x="1698799" y="5254166"/>
            <a:ext cx="3344574" cy="923330"/>
          </a:xfrm>
          <a:prstGeom prst="rect">
            <a:avLst/>
          </a:prstGeom>
        </p:spPr>
        <p:txBody>
          <a:bodyPr wrap="square">
            <a:spAutoFit/>
          </a:bodyPr>
          <a:lstStyle/>
          <a:p>
            <a:r>
              <a:rPr lang="en-US" dirty="0"/>
              <a:t>You do not want to employ IT resources for configuration and management</a:t>
            </a:r>
          </a:p>
        </p:txBody>
      </p:sp>
      <p:sp>
        <p:nvSpPr>
          <p:cNvPr id="36" name="SQL DB Compatibility">
            <a:extLst>
              <a:ext uri="{FF2B5EF4-FFF2-40B4-BE49-F238E27FC236}">
                <a16:creationId xmlns:a16="http://schemas.microsoft.com/office/drawing/2014/main" id="{FD36B3B4-F40A-42F2-91DA-0126956B8B73}"/>
              </a:ext>
            </a:extLst>
          </p:cNvPr>
          <p:cNvSpPr/>
          <p:nvPr/>
        </p:nvSpPr>
        <p:spPr>
          <a:xfrm>
            <a:off x="5113117" y="5254166"/>
            <a:ext cx="2126519" cy="923330"/>
          </a:xfrm>
          <a:prstGeom prst="rect">
            <a:avLst/>
          </a:prstGeom>
        </p:spPr>
        <p:txBody>
          <a:bodyPr wrap="square">
            <a:spAutoFit/>
          </a:bodyPr>
          <a:lstStyle/>
          <a:p>
            <a:r>
              <a:rPr lang="en-US" dirty="0"/>
              <a:t>Supports most on-premises database-level capabilities</a:t>
            </a:r>
          </a:p>
        </p:txBody>
      </p:sp>
      <p:sp>
        <p:nvSpPr>
          <p:cNvPr id="39" name="SQL DB Best for">
            <a:extLst>
              <a:ext uri="{FF2B5EF4-FFF2-40B4-BE49-F238E27FC236}">
                <a16:creationId xmlns:a16="http://schemas.microsoft.com/office/drawing/2014/main" id="{B54700CD-FFEB-4093-AD15-404A672B244C}"/>
              </a:ext>
            </a:extLst>
          </p:cNvPr>
          <p:cNvSpPr/>
          <p:nvPr/>
        </p:nvSpPr>
        <p:spPr>
          <a:xfrm>
            <a:off x="7277564" y="4967551"/>
            <a:ext cx="4671439" cy="1754326"/>
          </a:xfrm>
          <a:prstGeom prst="rect">
            <a:avLst/>
          </a:prstGeom>
        </p:spPr>
        <p:txBody>
          <a:bodyPr wrap="square">
            <a:spAutoFit/>
          </a:bodyPr>
          <a:lstStyle/>
          <a:p>
            <a:pPr marL="285750" indent="-285750">
              <a:buFont typeface="Arial" panose="020B0604020202020204" pitchFamily="34" charset="0"/>
              <a:buChar char="•"/>
            </a:pPr>
            <a:r>
              <a:rPr lang="en-US" dirty="0">
                <a:cs typeface="Segoe UI Semilight" panose="020B0402040204020203" pitchFamily="34" charset="0"/>
              </a:rPr>
              <a:t>New cloud-designed applications that want to use the latest stable SQL Server features</a:t>
            </a:r>
          </a:p>
          <a:p>
            <a:pPr marL="285750" indent="-285750">
              <a:buFont typeface="Arial" panose="020B0604020202020204" pitchFamily="34" charset="0"/>
              <a:buChar char="•"/>
            </a:pPr>
            <a:r>
              <a:rPr lang="en-US" dirty="0">
                <a:cs typeface="Segoe UI Semilight" panose="020B0402040204020203" pitchFamily="34" charset="0"/>
              </a:rPr>
              <a:t>Don’t want to manage underlying OS and configuration</a:t>
            </a:r>
          </a:p>
          <a:p>
            <a:pPr marL="285750" indent="-285750">
              <a:buFont typeface="Arial" panose="020B0604020202020204" pitchFamily="34" charset="0"/>
              <a:buChar char="•"/>
            </a:pPr>
            <a:r>
              <a:rPr lang="en-US" dirty="0">
                <a:cs typeface="Segoe UI Semilight" panose="020B0402040204020203" pitchFamily="34" charset="0"/>
              </a:rPr>
              <a:t>Databases up to 100 TB (Hyperscale)</a:t>
            </a:r>
          </a:p>
        </p:txBody>
      </p:sp>
      <p:cxnSp>
        <p:nvCxnSpPr>
          <p:cNvPr id="17" name="Table row divider 1">
            <a:extLst>
              <a:ext uri="{FF2B5EF4-FFF2-40B4-BE49-F238E27FC236}">
                <a16:creationId xmlns:a16="http://schemas.microsoft.com/office/drawing/2014/main" id="{BF85AE0A-C2F8-46C1-B503-02BFDBAF3963}"/>
              </a:ext>
              <a:ext uri="{C183D7F6-B498-43B3-948B-1728B52AA6E4}">
                <adec:decorative xmlns:adec="http://schemas.microsoft.com/office/drawing/2017/decorative" val="1"/>
              </a:ext>
            </a:extLst>
          </p:cNvPr>
          <p:cNvCxnSpPr>
            <a:cxnSpLocks/>
          </p:cNvCxnSpPr>
          <p:nvPr/>
        </p:nvCxnSpPr>
        <p:spPr>
          <a:xfrm>
            <a:off x="1406927" y="1611039"/>
            <a:ext cx="1044057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Table row divider 2">
            <a:extLst>
              <a:ext uri="{FF2B5EF4-FFF2-40B4-BE49-F238E27FC236}">
                <a16:creationId xmlns:a16="http://schemas.microsoft.com/office/drawing/2014/main" id="{B3BB7EE9-1499-4BA3-9704-30E7FBB0202E}"/>
              </a:ext>
              <a:ext uri="{C183D7F6-B498-43B3-948B-1728B52AA6E4}">
                <adec:decorative xmlns:adec="http://schemas.microsoft.com/office/drawing/2017/decorative" val="1"/>
              </a:ext>
            </a:extLst>
          </p:cNvPr>
          <p:cNvCxnSpPr>
            <a:cxnSpLocks/>
          </p:cNvCxnSpPr>
          <p:nvPr/>
        </p:nvCxnSpPr>
        <p:spPr>
          <a:xfrm>
            <a:off x="1513145" y="3121185"/>
            <a:ext cx="1043585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Table row divider 3">
            <a:extLst>
              <a:ext uri="{FF2B5EF4-FFF2-40B4-BE49-F238E27FC236}">
                <a16:creationId xmlns:a16="http://schemas.microsoft.com/office/drawing/2014/main" id="{C8334214-89D4-4132-842A-983C45F92452}"/>
              </a:ext>
              <a:ext uri="{C183D7F6-B498-43B3-948B-1728B52AA6E4}">
                <adec:decorative xmlns:adec="http://schemas.microsoft.com/office/drawing/2017/decorative" val="1"/>
              </a:ext>
            </a:extLst>
          </p:cNvPr>
          <p:cNvCxnSpPr>
            <a:cxnSpLocks/>
          </p:cNvCxnSpPr>
          <p:nvPr/>
        </p:nvCxnSpPr>
        <p:spPr>
          <a:xfrm>
            <a:off x="1513145" y="5016309"/>
            <a:ext cx="1043585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Table column divider 1">
            <a:extLst>
              <a:ext uri="{FF2B5EF4-FFF2-40B4-BE49-F238E27FC236}">
                <a16:creationId xmlns:a16="http://schemas.microsoft.com/office/drawing/2014/main" id="{F77005DB-D5CF-4F7C-9EE7-7413C39DB63A}"/>
              </a:ext>
              <a:ext uri="{C183D7F6-B498-43B3-948B-1728B52AA6E4}">
                <adec:decorative xmlns:adec="http://schemas.microsoft.com/office/drawing/2017/decorative" val="1"/>
              </a:ext>
            </a:extLst>
          </p:cNvPr>
          <p:cNvCxnSpPr>
            <a:cxnSpLocks/>
          </p:cNvCxnSpPr>
          <p:nvPr/>
        </p:nvCxnSpPr>
        <p:spPr>
          <a:xfrm>
            <a:off x="5049539" y="1258249"/>
            <a:ext cx="0" cy="55302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Table column divider 2">
            <a:extLst>
              <a:ext uri="{FF2B5EF4-FFF2-40B4-BE49-F238E27FC236}">
                <a16:creationId xmlns:a16="http://schemas.microsoft.com/office/drawing/2014/main" id="{D7CF6B32-B9A4-45AE-971F-CDBC7ABA57E6}"/>
              </a:ext>
              <a:ext uri="{C183D7F6-B498-43B3-948B-1728B52AA6E4}">
                <adec:decorative xmlns:adec="http://schemas.microsoft.com/office/drawing/2017/decorative" val="1"/>
              </a:ext>
            </a:extLst>
          </p:cNvPr>
          <p:cNvCxnSpPr>
            <a:cxnSpLocks/>
          </p:cNvCxnSpPr>
          <p:nvPr/>
        </p:nvCxnSpPr>
        <p:spPr>
          <a:xfrm>
            <a:off x="7188393" y="1238326"/>
            <a:ext cx="25596" cy="555021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031462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26A70B2-B9C6-4C70-A382-D8971FBADB4B}"/>
              </a:ext>
            </a:extLst>
          </p:cNvPr>
          <p:cNvSpPr>
            <a:spLocks noGrp="1"/>
          </p:cNvSpPr>
          <p:nvPr>
            <p:ph type="title"/>
          </p:nvPr>
        </p:nvSpPr>
        <p:spPr/>
        <p:txBody>
          <a:bodyPr/>
          <a:lstStyle/>
          <a:p>
            <a:r>
              <a:rPr lang="en-US" dirty="0"/>
              <a:t>Upgrade &amp; migration tools</a:t>
            </a:r>
          </a:p>
        </p:txBody>
      </p:sp>
      <p:pic>
        <p:nvPicPr>
          <p:cNvPr id="6" name="Picture 5" descr="Image showing SQL database upgrade and migration tools, including Database Experimentation Assistant, Database Migration Assistant, Azure Database Migration Service, and SQL Server Migration Assistant.">
            <a:extLst>
              <a:ext uri="{FF2B5EF4-FFF2-40B4-BE49-F238E27FC236}">
                <a16:creationId xmlns:a16="http://schemas.microsoft.com/office/drawing/2014/main" id="{88E0885E-3A5B-4718-BAEA-CD0C18540E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05703"/>
            <a:ext cx="12192000" cy="4840224"/>
          </a:xfrm>
          <a:prstGeom prst="rect">
            <a:avLst/>
          </a:prstGeom>
        </p:spPr>
      </p:pic>
    </p:spTree>
    <p:extLst>
      <p:ext uri="{BB962C8B-B14F-4D97-AF65-F5344CB8AC3E}">
        <p14:creationId xmlns:p14="http://schemas.microsoft.com/office/powerpoint/2010/main" val="309424052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F03A4D-A653-4DC8-B7D9-FF1C120840CE}"/>
              </a:ext>
            </a:extLst>
          </p:cNvPr>
          <p:cNvSpPr>
            <a:spLocks noGrp="1"/>
          </p:cNvSpPr>
          <p:nvPr>
            <p:ph type="title"/>
          </p:nvPr>
        </p:nvSpPr>
        <p:spPr/>
        <p:txBody>
          <a:bodyPr/>
          <a:lstStyle/>
          <a:p>
            <a:r>
              <a:rPr lang="en-US" dirty="0"/>
              <a:t>Network isolation</a:t>
            </a:r>
          </a:p>
        </p:txBody>
      </p:sp>
      <p:pic>
        <p:nvPicPr>
          <p:cNvPr id="3" name="Picture 2" descr="Image representing the network isolation of Azure SQL Database Managed Instance, showing the SQL MI icon plus a virtual network icon. ">
            <a:extLst>
              <a:ext uri="{FF2B5EF4-FFF2-40B4-BE49-F238E27FC236}">
                <a16:creationId xmlns:a16="http://schemas.microsoft.com/office/drawing/2014/main" id="{632EDA43-303D-4C2E-9C8D-3058EC6B68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8396" y="2450011"/>
            <a:ext cx="5255207" cy="2786113"/>
          </a:xfrm>
          <a:prstGeom prst="rect">
            <a:avLst/>
          </a:prstGeom>
        </p:spPr>
      </p:pic>
    </p:spTree>
    <p:extLst>
      <p:ext uri="{BB962C8B-B14F-4D97-AF65-F5344CB8AC3E}">
        <p14:creationId xmlns:p14="http://schemas.microsoft.com/office/powerpoint/2010/main" val="399705052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F03A4D-A653-4DC8-B7D9-FF1C120840CE}"/>
              </a:ext>
            </a:extLst>
          </p:cNvPr>
          <p:cNvSpPr>
            <a:spLocks noGrp="1"/>
          </p:cNvSpPr>
          <p:nvPr>
            <p:ph type="title"/>
          </p:nvPr>
        </p:nvSpPr>
        <p:spPr/>
        <p:txBody>
          <a:bodyPr/>
          <a:lstStyle/>
          <a:p>
            <a:r>
              <a:rPr lang="en-US" dirty="0"/>
              <a:t>Cloud vendor lock-in</a:t>
            </a:r>
          </a:p>
        </p:txBody>
      </p:sp>
      <p:sp>
        <p:nvSpPr>
          <p:cNvPr id="6" name="Text Placeholder 5">
            <a:extLst>
              <a:ext uri="{FF2B5EF4-FFF2-40B4-BE49-F238E27FC236}">
                <a16:creationId xmlns:a16="http://schemas.microsoft.com/office/drawing/2014/main" id="{76068395-5B31-46D0-9539-E3757EE68362}"/>
              </a:ext>
            </a:extLst>
          </p:cNvPr>
          <p:cNvSpPr>
            <a:spLocks noGrp="1"/>
          </p:cNvSpPr>
          <p:nvPr>
            <p:ph type="body" sz="quarter" idx="10"/>
          </p:nvPr>
        </p:nvSpPr>
        <p:spPr>
          <a:xfrm>
            <a:off x="269240" y="1536418"/>
            <a:ext cx="11653523" cy="2718821"/>
          </a:xfrm>
        </p:spPr>
        <p:txBody>
          <a:bodyPr/>
          <a:lstStyle/>
          <a:p>
            <a:pPr marL="571500" indent="-571500">
              <a:buFont typeface="Arial" panose="020B0604020202020204" pitchFamily="34" charset="0"/>
              <a:buChar char="•"/>
            </a:pPr>
            <a:r>
              <a:rPr lang="en-US" dirty="0"/>
              <a:t>PaaS database services can be used</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Use transactional replication to move data out</a:t>
            </a:r>
          </a:p>
          <a:p>
            <a:pPr marL="571500" indent="-571500">
              <a:buFont typeface="Arial" panose="020B0604020202020204" pitchFamily="34" charset="0"/>
              <a:buChar char="•"/>
            </a:pPr>
            <a:endParaRPr lang="en-US" dirty="0"/>
          </a:p>
        </p:txBody>
      </p:sp>
    </p:spTree>
    <p:extLst>
      <p:ext uri="{BB962C8B-B14F-4D97-AF65-F5344CB8AC3E}">
        <p14:creationId xmlns:p14="http://schemas.microsoft.com/office/powerpoint/2010/main" val="969966180"/>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marL="0" indent="0">
              <a:spcAft>
                <a:spcPts val="882"/>
              </a:spcAft>
              <a:buNone/>
            </a:pPr>
            <a:r>
              <a:rPr lang="en-US" sz="3200" i="1" dirty="0">
                <a:solidFill>
                  <a:schemeClr val="tx1"/>
                </a:solidFill>
              </a:rPr>
              <a:t>"With Azure SQL Managed Instance and the Azure Database Migration Service, we were able to migrate our database workloads into the cloud with minimal downtime. With SQL MI, we have found a reliable, fully-managed cloud database that allows us to focus our efforts on adding business value, without having to worry about maintaining the underlying server hardware and operating systems.”</a:t>
            </a:r>
          </a:p>
          <a:p>
            <a:pPr marL="0" indent="0">
              <a:spcAft>
                <a:spcPts val="882"/>
              </a:spcAft>
              <a:buNone/>
            </a:pPr>
            <a:endParaRPr lang="en-US" sz="1800" dirty="0">
              <a:solidFill>
                <a:schemeClr val="tx1"/>
              </a:solidFill>
            </a:endParaRPr>
          </a:p>
          <a:p>
            <a:pPr marL="0" indent="0">
              <a:spcAft>
                <a:spcPts val="882"/>
              </a:spcAft>
              <a:buNone/>
            </a:pPr>
            <a:r>
              <a:rPr lang="en-US" sz="1800" dirty="0">
                <a:solidFill>
                  <a:schemeClr val="tx1"/>
                </a:solidFill>
              </a:rPr>
              <a:t>						</a:t>
            </a:r>
            <a:r>
              <a:rPr lang="en-US" sz="3200" dirty="0">
                <a:solidFill>
                  <a:schemeClr val="tx1"/>
                </a:solidFill>
              </a:rPr>
              <a:t>- Molly Fischer, CIO of Tailspin Toys</a:t>
            </a: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160386" cy="5379312"/>
          </a:xfrm>
        </p:spPr>
        <p:txBody>
          <a:bodyPr>
            <a:normAutofit fontScale="92500"/>
          </a:bodyPr>
          <a:lstStyle/>
          <a:p>
            <a:r>
              <a:rPr lang="en-US" sz="3600" dirty="0">
                <a:solidFill>
                  <a:schemeClr val="tx1"/>
                </a:solidFill>
                <a:latin typeface="+mj-lt"/>
              </a:rPr>
              <a:t>Tailspin Toys is an online gaming company experiencing exponential growth</a:t>
            </a:r>
          </a:p>
          <a:p>
            <a:endParaRPr lang="en-US" sz="3600" dirty="0">
              <a:solidFill>
                <a:schemeClr val="tx1"/>
              </a:solidFill>
              <a:latin typeface="+mj-lt"/>
            </a:endParaRPr>
          </a:p>
          <a:p>
            <a:r>
              <a:rPr lang="en-US" sz="3600" dirty="0">
                <a:solidFill>
                  <a:schemeClr val="tx1"/>
                </a:solidFill>
                <a:latin typeface="+mj-lt"/>
              </a:rPr>
              <a:t>Struggling to manage expanding </a:t>
            </a:r>
            <a:r>
              <a:rPr lang="en-US" sz="3600" dirty="0">
                <a:solidFill>
                  <a:schemeClr val="tx1"/>
                </a:solidFill>
              </a:rPr>
              <a:t>database infrastructure</a:t>
            </a:r>
          </a:p>
          <a:p>
            <a:endParaRPr lang="en-US" sz="3600" dirty="0">
              <a:solidFill>
                <a:schemeClr val="tx1"/>
              </a:solidFill>
            </a:endParaRPr>
          </a:p>
          <a:p>
            <a:r>
              <a:rPr lang="en-US" sz="3600" dirty="0">
                <a:solidFill>
                  <a:schemeClr val="tx1"/>
                </a:solidFill>
              </a:rPr>
              <a:t>Lack ability to easily scale</a:t>
            </a:r>
          </a:p>
          <a:p>
            <a:endParaRPr lang="en-US" sz="3600" dirty="0">
              <a:solidFill>
                <a:schemeClr val="tx1"/>
              </a:solidFill>
            </a:endParaRPr>
          </a:p>
          <a:p>
            <a:r>
              <a:rPr lang="en-US" sz="3600" dirty="0">
                <a:solidFill>
                  <a:schemeClr val="tx1"/>
                </a:solidFill>
              </a:rPr>
              <a:t>Looking to migrate gaming services to the cloud</a:t>
            </a:r>
          </a:p>
          <a:p>
            <a:endParaRPr lang="en-US" sz="3600" dirty="0">
              <a:solidFill>
                <a:schemeClr val="tx1"/>
              </a:solidFill>
            </a:endParaRPr>
          </a:p>
          <a:p>
            <a:endParaRPr lang="en-US" sz="1800" dirty="0">
              <a:solidFill>
                <a:schemeClr val="tx1"/>
              </a:solidFill>
              <a:latin typeface="+mj-lt"/>
            </a:endParaRPr>
          </a:p>
        </p:txBody>
      </p:sp>
      <p:pic>
        <p:nvPicPr>
          <p:cNvPr id="10" name="Picture 9" descr="SQL Server to SQL Managed Instance migration">
            <a:extLst>
              <a:ext uri="{FF2B5EF4-FFF2-40B4-BE49-F238E27FC236}">
                <a16:creationId xmlns:a16="http://schemas.microsoft.com/office/drawing/2014/main" id="{B9400B2B-1072-474C-B57E-95B8C094D7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5634" y="1189176"/>
            <a:ext cx="2743438" cy="5060119"/>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7" name="Picture 6" descr="Gaming Services VM icon">
            <a:extLst>
              <a:ext uri="{FF2B5EF4-FFF2-40B4-BE49-F238E27FC236}">
                <a16:creationId xmlns:a16="http://schemas.microsoft.com/office/drawing/2014/main" id="{531D6FD2-B3DF-4456-B3D8-D5BA625FD3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099" y="2285901"/>
            <a:ext cx="2286198" cy="2286198"/>
          </a:xfrm>
          <a:prstGeom prst="rect">
            <a:avLst/>
          </a:prstGeom>
        </p:spPr>
      </p:pic>
      <p:sp>
        <p:nvSpPr>
          <p:cNvPr id="13" name="TextBox 12">
            <a:extLst>
              <a:ext uri="{FF2B5EF4-FFF2-40B4-BE49-F238E27FC236}">
                <a16:creationId xmlns:a16="http://schemas.microsoft.com/office/drawing/2014/main" id="{0BD5DCB1-D2F9-49C2-AB7D-3403BAC8B14E}"/>
              </a:ext>
            </a:extLst>
          </p:cNvPr>
          <p:cNvSpPr txBox="1"/>
          <p:nvPr/>
        </p:nvSpPr>
        <p:spPr>
          <a:xfrm>
            <a:off x="799678" y="4618749"/>
            <a:ext cx="1921039" cy="1945148"/>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Gaming</a:t>
            </a:r>
          </a:p>
          <a:p>
            <a:pPr algn="ctr">
              <a:lnSpc>
                <a:spcPct val="90000"/>
              </a:lnSpc>
              <a:spcAft>
                <a:spcPts val="600"/>
              </a:spcAft>
            </a:pPr>
            <a:r>
              <a:rPr lang="en-US" sz="3600" dirty="0">
                <a:gradFill>
                  <a:gsLst>
                    <a:gs pos="2917">
                      <a:schemeClr val="tx1"/>
                    </a:gs>
                    <a:gs pos="30000">
                      <a:schemeClr val="tx1"/>
                    </a:gs>
                  </a:gsLst>
                  <a:lin ang="5400000" scaled="0"/>
                </a:gradFill>
              </a:rPr>
              <a:t>Service</a:t>
            </a:r>
          </a:p>
          <a:p>
            <a:pPr algn="ctr">
              <a:lnSpc>
                <a:spcPct val="90000"/>
              </a:lnSpc>
              <a:spcAft>
                <a:spcPts val="600"/>
              </a:spcAft>
            </a:pPr>
            <a:r>
              <a:rPr lang="en-US" sz="3600" dirty="0">
                <a:gradFill>
                  <a:gsLst>
                    <a:gs pos="2917">
                      <a:schemeClr val="tx1"/>
                    </a:gs>
                    <a:gs pos="30000">
                      <a:schemeClr val="tx1"/>
                    </a:gs>
                  </a:gsLst>
                  <a:lin ang="5400000" scaled="0"/>
                </a:gradFill>
              </a:rPr>
              <a:t>VMs</a:t>
            </a:r>
          </a:p>
        </p:txBody>
      </p:sp>
      <p:pic>
        <p:nvPicPr>
          <p:cNvPr id="12" name="Picture 11" descr="SQL Server icon">
            <a:extLst>
              <a:ext uri="{FF2B5EF4-FFF2-40B4-BE49-F238E27FC236}">
                <a16:creationId xmlns:a16="http://schemas.microsoft.com/office/drawing/2014/main" id="{8A1DCEC3-B000-4E5D-ABF3-0F29EFFA4E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7634" y="2285901"/>
            <a:ext cx="2286198" cy="2286198"/>
          </a:xfrm>
          <a:prstGeom prst="rect">
            <a:avLst/>
          </a:prstGeom>
        </p:spPr>
      </p:pic>
      <p:sp>
        <p:nvSpPr>
          <p:cNvPr id="16" name="TextBox 15">
            <a:extLst>
              <a:ext uri="{FF2B5EF4-FFF2-40B4-BE49-F238E27FC236}">
                <a16:creationId xmlns:a16="http://schemas.microsoft.com/office/drawing/2014/main" id="{BEE8C558-BC8C-4165-8B38-C3AFE729F1F0}"/>
              </a:ext>
            </a:extLst>
          </p:cNvPr>
          <p:cNvSpPr txBox="1"/>
          <p:nvPr/>
        </p:nvSpPr>
        <p:spPr>
          <a:xfrm>
            <a:off x="3452007" y="4601496"/>
            <a:ext cx="2397451" cy="1369606"/>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SQL 2008</a:t>
            </a:r>
          </a:p>
          <a:p>
            <a:pPr algn="ctr">
              <a:lnSpc>
                <a:spcPct val="90000"/>
              </a:lnSpc>
              <a:spcAft>
                <a:spcPts val="600"/>
              </a:spcAft>
            </a:pPr>
            <a:r>
              <a:rPr lang="en-US" sz="3600" dirty="0">
                <a:gradFill>
                  <a:gsLst>
                    <a:gs pos="2917">
                      <a:schemeClr val="tx1"/>
                    </a:gs>
                    <a:gs pos="30000">
                      <a:schemeClr val="tx1"/>
                    </a:gs>
                  </a:gsLst>
                  <a:lin ang="5400000" scaled="0"/>
                </a:gradFill>
              </a:rPr>
              <a:t>Databases</a:t>
            </a:r>
          </a:p>
        </p:txBody>
      </p:sp>
      <p:pic>
        <p:nvPicPr>
          <p:cNvPr id="5" name="Picture 4" descr="Data warehouse icon">
            <a:extLst>
              <a:ext uri="{FF2B5EF4-FFF2-40B4-BE49-F238E27FC236}">
                <a16:creationId xmlns:a16="http://schemas.microsoft.com/office/drawing/2014/main" id="{72B1E3D7-6D16-4116-888B-C20F2ADF02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8169" y="2285901"/>
            <a:ext cx="2286198" cy="2286198"/>
          </a:xfrm>
          <a:prstGeom prst="rect">
            <a:avLst/>
          </a:prstGeom>
        </p:spPr>
      </p:pic>
      <p:sp>
        <p:nvSpPr>
          <p:cNvPr id="15" name="TextBox 14">
            <a:extLst>
              <a:ext uri="{FF2B5EF4-FFF2-40B4-BE49-F238E27FC236}">
                <a16:creationId xmlns:a16="http://schemas.microsoft.com/office/drawing/2014/main" id="{8FAB247A-CB8A-47E7-8293-6BCA21E20A3F}"/>
              </a:ext>
            </a:extLst>
          </p:cNvPr>
          <p:cNvSpPr txBox="1"/>
          <p:nvPr/>
        </p:nvSpPr>
        <p:spPr>
          <a:xfrm>
            <a:off x="6246105" y="4618749"/>
            <a:ext cx="2590326" cy="1369606"/>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Data</a:t>
            </a:r>
          </a:p>
          <a:p>
            <a:pPr algn="ctr">
              <a:lnSpc>
                <a:spcPct val="90000"/>
              </a:lnSpc>
              <a:spcAft>
                <a:spcPts val="600"/>
              </a:spcAft>
            </a:pPr>
            <a:r>
              <a:rPr lang="en-US" sz="3600" dirty="0">
                <a:gradFill>
                  <a:gsLst>
                    <a:gs pos="2917">
                      <a:schemeClr val="tx1"/>
                    </a:gs>
                    <a:gs pos="30000">
                      <a:schemeClr val="tx1"/>
                    </a:gs>
                  </a:gsLst>
                  <a:lin ang="5400000" scaled="0"/>
                </a:gradFill>
              </a:rPr>
              <a:t>Warehouse</a:t>
            </a:r>
          </a:p>
        </p:txBody>
      </p:sp>
      <p:pic>
        <p:nvPicPr>
          <p:cNvPr id="9" name="Picture 8" descr="Reports icon">
            <a:extLst>
              <a:ext uri="{FF2B5EF4-FFF2-40B4-BE49-F238E27FC236}">
                <a16:creationId xmlns:a16="http://schemas.microsoft.com/office/drawing/2014/main" id="{2A4BF496-6470-42B7-9B16-9C332E5245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88703" y="2285901"/>
            <a:ext cx="2286198" cy="2286198"/>
          </a:xfrm>
          <a:prstGeom prst="rect">
            <a:avLst/>
          </a:prstGeom>
        </p:spPr>
      </p:pic>
      <p:sp>
        <p:nvSpPr>
          <p:cNvPr id="14" name="TextBox 13">
            <a:extLst>
              <a:ext uri="{FF2B5EF4-FFF2-40B4-BE49-F238E27FC236}">
                <a16:creationId xmlns:a16="http://schemas.microsoft.com/office/drawing/2014/main" id="{8173B582-3E37-408B-B5C8-88AFCECED0D9}"/>
              </a:ext>
            </a:extLst>
          </p:cNvPr>
          <p:cNvSpPr txBox="1"/>
          <p:nvPr/>
        </p:nvSpPr>
        <p:spPr>
          <a:xfrm>
            <a:off x="9484683" y="4618749"/>
            <a:ext cx="1894238" cy="794064"/>
          </a:xfrm>
          <a:prstGeom prst="rect">
            <a:avLst/>
          </a:prstGeom>
          <a:noFill/>
        </p:spPr>
        <p:txBody>
          <a:bodyPr wrap="none" lIns="182880" tIns="146304" rIns="182880" bIns="146304" rtlCol="0">
            <a:spAutoFit/>
          </a:bodyPr>
          <a:lstStyle/>
          <a:p>
            <a:pPr algn="ctr">
              <a:lnSpc>
                <a:spcPct val="90000"/>
              </a:lnSpc>
              <a:spcAft>
                <a:spcPts val="600"/>
              </a:spcAft>
            </a:pPr>
            <a:r>
              <a:rPr lang="en-US" sz="3600" dirty="0">
                <a:gradFill>
                  <a:gsLst>
                    <a:gs pos="2917">
                      <a:schemeClr val="tx1"/>
                    </a:gs>
                    <a:gs pos="30000">
                      <a:schemeClr val="tx1"/>
                    </a:gs>
                  </a:gsLst>
                  <a:lin ang="5400000" scaled="0"/>
                </a:gradFill>
              </a:rPr>
              <a:t>Reports</a:t>
            </a:r>
          </a:p>
        </p:txBody>
      </p:sp>
    </p:spTree>
    <p:extLst>
      <p:ext uri="{BB962C8B-B14F-4D97-AF65-F5344CB8AC3E}">
        <p14:creationId xmlns:p14="http://schemas.microsoft.com/office/powerpoint/2010/main" val="38296267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427086" cy="5379312"/>
          </a:xfrm>
        </p:spPr>
        <p:txBody>
          <a:bodyPr>
            <a:normAutofit/>
          </a:bodyPr>
          <a:lstStyle/>
          <a:p>
            <a:r>
              <a:rPr lang="en-US" sz="3600" dirty="0">
                <a:solidFill>
                  <a:schemeClr val="tx1"/>
                </a:solidFill>
                <a:latin typeface="+mj-lt"/>
              </a:rPr>
              <a:t>Migrate all gaming services into cloud</a:t>
            </a:r>
          </a:p>
          <a:p>
            <a:endParaRPr lang="en-US" sz="3600" dirty="0">
              <a:solidFill>
                <a:schemeClr val="tx1"/>
              </a:solidFill>
              <a:latin typeface="+mj-lt"/>
            </a:endParaRPr>
          </a:p>
          <a:p>
            <a:r>
              <a:rPr lang="en-US" sz="3600" dirty="0">
                <a:solidFill>
                  <a:schemeClr val="tx1"/>
                </a:solidFill>
              </a:rPr>
              <a:t>Move data warehouse and associated services to cloud</a:t>
            </a:r>
          </a:p>
          <a:p>
            <a:endParaRPr lang="en-US" sz="3600" dirty="0">
              <a:solidFill>
                <a:schemeClr val="tx1"/>
              </a:solidFill>
              <a:latin typeface="+mj-lt"/>
            </a:endParaRPr>
          </a:p>
          <a:p>
            <a:r>
              <a:rPr lang="en-US" sz="3600" dirty="0">
                <a:solidFill>
                  <a:schemeClr val="tx1"/>
                </a:solidFill>
              </a:rPr>
              <a:t>Want to minimize migration costs</a:t>
            </a:r>
            <a:endParaRPr lang="en-US" sz="3600" dirty="0">
              <a:solidFill>
                <a:schemeClr val="tx1"/>
              </a:solidFill>
              <a:latin typeface="+mj-lt"/>
            </a:endParaRPr>
          </a:p>
        </p:txBody>
      </p:sp>
      <p:pic>
        <p:nvPicPr>
          <p:cNvPr id="4" name="Picture 3" descr="Customer needs icon">
            <a:extLst>
              <a:ext uri="{FF2B5EF4-FFF2-40B4-BE49-F238E27FC236}">
                <a16:creationId xmlns:a16="http://schemas.microsoft.com/office/drawing/2014/main" id="{C82799CF-599D-4A61-8675-4FAF04473B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761" y="1188938"/>
            <a:ext cx="2743438" cy="2743438"/>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427086" cy="5379312"/>
          </a:xfrm>
        </p:spPr>
        <p:txBody>
          <a:bodyPr>
            <a:normAutofit/>
          </a:bodyPr>
          <a:lstStyle/>
          <a:p>
            <a:r>
              <a:rPr lang="en-US" sz="3600" dirty="0">
                <a:solidFill>
                  <a:schemeClr val="tx1"/>
                </a:solidFill>
                <a:latin typeface="+mj-lt"/>
              </a:rPr>
              <a:t>Looking to improve database security</a:t>
            </a:r>
          </a:p>
          <a:p>
            <a:endParaRPr lang="en-US" sz="3600" dirty="0">
              <a:solidFill>
                <a:schemeClr val="tx1"/>
              </a:solidFill>
              <a:latin typeface="+mj-lt"/>
            </a:endParaRPr>
          </a:p>
          <a:p>
            <a:r>
              <a:rPr lang="en-US" sz="3600" dirty="0">
                <a:solidFill>
                  <a:schemeClr val="tx1"/>
                </a:solidFill>
              </a:rPr>
              <a:t>Want to improve gamer experience</a:t>
            </a:r>
          </a:p>
          <a:p>
            <a:endParaRPr lang="en-US" sz="3600" dirty="0">
              <a:solidFill>
                <a:schemeClr val="tx1"/>
              </a:solidFill>
              <a:latin typeface="+mj-lt"/>
            </a:endParaRPr>
          </a:p>
          <a:p>
            <a:r>
              <a:rPr lang="en-US" sz="3600" dirty="0">
                <a:solidFill>
                  <a:schemeClr val="tx1"/>
                </a:solidFill>
              </a:rPr>
              <a:t>Disaster recovery from regional outage</a:t>
            </a:r>
            <a:endParaRPr lang="en-US" sz="3600" dirty="0">
              <a:solidFill>
                <a:schemeClr val="tx1"/>
              </a:solidFill>
              <a:latin typeface="+mj-lt"/>
            </a:endParaRPr>
          </a:p>
        </p:txBody>
      </p:sp>
      <p:pic>
        <p:nvPicPr>
          <p:cNvPr id="4" name="Picture 3" descr="Customer needs icon">
            <a:extLst>
              <a:ext uri="{FF2B5EF4-FFF2-40B4-BE49-F238E27FC236}">
                <a16:creationId xmlns:a16="http://schemas.microsoft.com/office/drawing/2014/main" id="{C82799CF-599D-4A61-8675-4FAF04473B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761" y="1188938"/>
            <a:ext cx="2743438" cy="2743438"/>
          </a:xfrm>
          <a:prstGeom prst="rect">
            <a:avLst/>
          </a:prstGeom>
        </p:spPr>
      </p:pic>
    </p:spTree>
    <p:extLst>
      <p:ext uri="{BB962C8B-B14F-4D97-AF65-F5344CB8AC3E}">
        <p14:creationId xmlns:p14="http://schemas.microsoft.com/office/powerpoint/2010/main" val="39499126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9484413" cy="5379312"/>
          </a:xfrm>
        </p:spPr>
        <p:txBody>
          <a:bodyPr>
            <a:normAutofit fontScale="92500"/>
          </a:bodyPr>
          <a:lstStyle/>
          <a:p>
            <a:r>
              <a:rPr lang="en-US" sz="3600" dirty="0">
                <a:solidFill>
                  <a:schemeClr val="tx1"/>
                </a:solidFill>
              </a:rPr>
              <a:t>Looking for comparison of SQL database hosting options in Azure.</a:t>
            </a:r>
          </a:p>
          <a:p>
            <a:endParaRPr lang="en-US" sz="3600" dirty="0">
              <a:solidFill>
                <a:schemeClr val="tx1"/>
              </a:solidFill>
              <a:latin typeface="+mj-lt"/>
            </a:endParaRPr>
          </a:p>
          <a:p>
            <a:r>
              <a:rPr lang="en-US" sz="3600" dirty="0">
                <a:solidFill>
                  <a:schemeClr val="tx1"/>
                </a:solidFill>
              </a:rPr>
              <a:t>What tools can help a evaluate databases against target platforms and identify potential issues?</a:t>
            </a:r>
          </a:p>
          <a:p>
            <a:endParaRPr lang="en-US" sz="3600" dirty="0">
              <a:solidFill>
                <a:schemeClr val="tx1"/>
              </a:solidFill>
            </a:endParaRPr>
          </a:p>
          <a:p>
            <a:r>
              <a:rPr lang="en-US" sz="3600" dirty="0">
                <a:solidFill>
                  <a:schemeClr val="tx1"/>
                </a:solidFill>
              </a:rPr>
              <a:t>Can we have network isolation and secure channel access from on-premises?</a:t>
            </a:r>
          </a:p>
          <a:p>
            <a:endParaRPr lang="en-US" sz="3600" dirty="0">
              <a:solidFill>
                <a:schemeClr val="tx1"/>
              </a:solidFill>
            </a:endParaRPr>
          </a:p>
          <a:p>
            <a:r>
              <a:rPr lang="en-US" sz="3600" dirty="0">
                <a:solidFill>
                  <a:schemeClr val="tx1"/>
                </a:solidFill>
              </a:rPr>
              <a:t>Don’t want to be locked into a cloud vendor.</a:t>
            </a:r>
          </a:p>
          <a:p>
            <a:endParaRPr lang="en-US" sz="3600" dirty="0">
              <a:solidFill>
                <a:schemeClr val="tx1"/>
              </a:solidFill>
              <a:latin typeface="+mj-lt"/>
            </a:endParaRPr>
          </a:p>
          <a:p>
            <a:endParaRPr lang="en-US" sz="3600" dirty="0">
              <a:solidFill>
                <a:schemeClr val="tx1"/>
              </a:solidFill>
              <a:latin typeface="+mj-lt"/>
            </a:endParaRPr>
          </a:p>
          <a:p>
            <a:endParaRPr lang="en-US" sz="3600" dirty="0">
              <a:solidFill>
                <a:schemeClr val="tx1"/>
              </a:solidFill>
              <a:latin typeface="+mj-lt"/>
            </a:endParaRPr>
          </a:p>
        </p:txBody>
      </p:sp>
      <p:pic>
        <p:nvPicPr>
          <p:cNvPr id="4" name="Question" descr="Question mark icon">
            <a:extLst>
              <a:ext uri="{FF2B5EF4-FFF2-40B4-BE49-F238E27FC236}">
                <a16:creationId xmlns:a16="http://schemas.microsoft.com/office/drawing/2014/main" id="{F31A95FB-F999-4287-BD25-7D5D9C112754}"/>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This is a diagram of a common architecture for this type of scenario, from which you can draw inspiration. You will find this diagram within the Whiteboard Design Session Student Guide.">
            <a:extLst>
              <a:ext uri="{FF2B5EF4-FFF2-40B4-BE49-F238E27FC236}">
                <a16:creationId xmlns:a16="http://schemas.microsoft.com/office/drawing/2014/main" id="{6277E3D3-1A7C-4BFC-8BD8-282CB0AF78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4664" y="1022096"/>
            <a:ext cx="8682672" cy="5546393"/>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PC Architect Boot Camp 2019">
  <a:themeElements>
    <a:clrScheme name="ArchitectBootCamp_2018">
      <a:dk1>
        <a:srgbClr val="1A1A1A"/>
      </a:dk1>
      <a:lt1>
        <a:srgbClr val="FFFFFF"/>
      </a:lt1>
      <a:dk2>
        <a:srgbClr val="0D0D0D"/>
      </a:dk2>
      <a:lt2>
        <a:srgbClr val="E6E6E6"/>
      </a:lt2>
      <a:accent1>
        <a:srgbClr val="0072C6"/>
      </a:accent1>
      <a:accent2>
        <a:srgbClr val="00BCF2"/>
      </a:accent2>
      <a:accent3>
        <a:srgbClr val="002050"/>
      </a:accent3>
      <a:accent4>
        <a:srgbClr val="505050"/>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2890</Words>
  <Application>Microsoft Office PowerPoint</Application>
  <PresentationFormat>Widescreen</PresentationFormat>
  <Paragraphs>339</Paragraphs>
  <Slides>34</Slides>
  <Notes>34</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34</vt:i4>
      </vt:variant>
    </vt:vector>
  </HeadingPairs>
  <TitlesOfParts>
    <vt:vector size="45" baseType="lpstr">
      <vt:lpstr>Arial</vt:lpstr>
      <vt:lpstr>Calibri</vt:lpstr>
      <vt:lpstr>Consolas</vt:lpstr>
      <vt:lpstr>Segoe UI</vt:lpstr>
      <vt:lpstr>Segoe UI Light</vt:lpstr>
      <vt:lpstr>Segoe UI Semibold</vt:lpstr>
      <vt:lpstr>Segoe UI Semilight</vt:lpstr>
      <vt:lpstr>Wingdings</vt:lpstr>
      <vt:lpstr>2_Server and Cloud 2013</vt:lpstr>
      <vt:lpstr>C+E Readiness Template</vt:lpstr>
      <vt:lpstr>PC Architect Boot Camp 2019</vt:lpstr>
      <vt:lpstr>Migrating SQL databases to Azure</vt:lpstr>
      <vt:lpstr>Abstract and learning objectives</vt:lpstr>
      <vt:lpstr>Step 1: Review the customer case study</vt:lpstr>
      <vt:lpstr>Customer situation </vt:lpstr>
      <vt:lpstr>Customer situation (continued) </vt:lpstr>
      <vt:lpstr>Customer needs </vt:lpstr>
      <vt:lpstr>Customer needs (continued)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vt:lpstr>
      <vt:lpstr>Preferred solution - PoC </vt:lpstr>
      <vt:lpstr>Preferred solution – IaaS vs PaaS</vt:lpstr>
      <vt:lpstr>Preferred solution – Recommended database</vt:lpstr>
      <vt:lpstr>Preferred solution – Data migration </vt:lpstr>
      <vt:lpstr>Preferred solution – Database security</vt:lpstr>
      <vt:lpstr>Preferred solution – Read-only reporting</vt:lpstr>
      <vt:lpstr>Preferred solution – Gaming services </vt:lpstr>
      <vt:lpstr>Preferred solution – Gaming services (continued) </vt:lpstr>
      <vt:lpstr>Preferred solution – Data warehouse </vt:lpstr>
      <vt:lpstr>Preferred solution – Data warehouse + reporting </vt:lpstr>
      <vt:lpstr>Preferred solution – Regional outages </vt:lpstr>
      <vt:lpstr>Preferred objections handling </vt:lpstr>
      <vt:lpstr>Options for running SQL databases on Azure</vt:lpstr>
      <vt:lpstr>Comparing the three</vt:lpstr>
      <vt:lpstr>Upgrade &amp; migration tools</vt:lpstr>
      <vt:lpstr>Network isolation</vt:lpstr>
      <vt:lpstr>Cloud vendor lock-in</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2019-06-06T13:09:04Z</dcterms:created>
  <dcterms:modified xsi:type="dcterms:W3CDTF">2020-06-21T16:05:34Z</dcterms:modified>
</cp:coreProperties>
</file>

<file path=docProps/thumbnail.jpeg>
</file>